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4"/>
  </p:sldMasterIdLst>
  <p:notesMasterIdLst>
    <p:notesMasterId r:id="rId42"/>
  </p:notesMasterIdLst>
  <p:handoutMasterIdLst>
    <p:handoutMasterId r:id="rId43"/>
  </p:handoutMasterIdLst>
  <p:sldIdLst>
    <p:sldId id="1535" r:id="rId5"/>
    <p:sldId id="264" r:id="rId6"/>
    <p:sldId id="307" r:id="rId7"/>
    <p:sldId id="1514" r:id="rId8"/>
    <p:sldId id="1539" r:id="rId9"/>
    <p:sldId id="1537" r:id="rId10"/>
    <p:sldId id="1531" r:id="rId11"/>
    <p:sldId id="1536" r:id="rId12"/>
    <p:sldId id="1538" r:id="rId13"/>
    <p:sldId id="1529" r:id="rId14"/>
    <p:sldId id="1532" r:id="rId15"/>
    <p:sldId id="1541" r:id="rId16"/>
    <p:sldId id="1540" r:id="rId17"/>
    <p:sldId id="1542" r:id="rId18"/>
    <p:sldId id="1534" r:id="rId19"/>
    <p:sldId id="1533" r:id="rId20"/>
    <p:sldId id="1543" r:id="rId21"/>
    <p:sldId id="1528" r:id="rId22"/>
    <p:sldId id="1530" r:id="rId23"/>
    <p:sldId id="1544" r:id="rId24"/>
    <p:sldId id="1545" r:id="rId25"/>
    <p:sldId id="1546" r:id="rId26"/>
    <p:sldId id="1513" r:id="rId27"/>
    <p:sldId id="299" r:id="rId28"/>
    <p:sldId id="280" r:id="rId29"/>
    <p:sldId id="1547" r:id="rId30"/>
    <p:sldId id="1548" r:id="rId31"/>
    <p:sldId id="1549" r:id="rId32"/>
    <p:sldId id="1550" r:id="rId33"/>
    <p:sldId id="1502" r:id="rId34"/>
    <p:sldId id="1551" r:id="rId35"/>
    <p:sldId id="1554" r:id="rId36"/>
    <p:sldId id="1552" r:id="rId37"/>
    <p:sldId id="1553" r:id="rId38"/>
    <p:sldId id="1509" r:id="rId39"/>
    <p:sldId id="1517" r:id="rId40"/>
    <p:sldId id="151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936" y="31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10/8/2025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10/8/2025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is a statistical method to reduce errors caused by overfitting on training data</a:t>
            </a:r>
          </a:p>
          <a:p>
            <a:endParaRPr lang="en-US" dirty="0"/>
          </a:p>
          <a:p>
            <a:r>
              <a:rPr lang="en-US" dirty="0"/>
              <a:t>Multicollinearity: more than two variables are correlated. “Which will be discussed on the later on”</a:t>
            </a:r>
          </a:p>
          <a:p>
            <a:endParaRPr lang="en-US" dirty="0"/>
          </a:p>
          <a:p>
            <a:r>
              <a:rPr lang="en-US" dirty="0"/>
              <a:t>What is overfitting you may ask? It’s a situation where the predictive model  fits too closely to the training data resulting in inaccurate prediction when given any data other than the training  data. This is a huge problem in machine learning as we want our model to still generate accurate predictions even when introduced to brand new data.</a:t>
            </a:r>
          </a:p>
          <a:p>
            <a:endParaRPr lang="en-US" dirty="0"/>
          </a:p>
          <a:p>
            <a:r>
              <a:rPr lang="en-US" dirty="0"/>
              <a:t>This regression method forces the model to keep coefficients small. By keeping the coefficients close to zero, it simplifies the model and reduces its sensitivity to random noise in the data. </a:t>
            </a:r>
            <a:r>
              <a:rPr lang="en-US" sz="1200" b="0" i="0" kern="1200" dirty="0">
                <a:solidFill>
                  <a:schemeClr val="tx1"/>
                </a:solidFill>
                <a:effectLst/>
                <a:latin typeface="+mn-lt"/>
                <a:ea typeface="+mn-ea"/>
                <a:cs typeface="+mn-cs"/>
              </a:rPr>
              <a:t>This makes the model less likely to overfit and helps it perform better on new, unseen data, improving its overall accuracy and reliability.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slides are formulas that are used in regularization techniques.</a:t>
            </a:r>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dirty="0"/>
          </a:p>
        </p:txBody>
      </p:sp>
    </p:spTree>
    <p:extLst>
      <p:ext uri="{BB962C8B-B14F-4D97-AF65-F5344CB8AC3E}">
        <p14:creationId xmlns:p14="http://schemas.microsoft.com/office/powerpoint/2010/main" val="619330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1A493-12A2-9680-3257-47C0F79F1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5AD8A-91DB-D98E-9DE7-22BD5E036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1894F-1E9E-C849-4639-9AC38407BA14}"/>
              </a:ext>
            </a:extLst>
          </p:cNvPr>
          <p:cNvSpPr>
            <a:spLocks noGrp="1"/>
          </p:cNvSpPr>
          <p:nvPr>
            <p:ph type="body" idx="1"/>
          </p:nvPr>
        </p:nvSpPr>
        <p:spPr/>
        <p:txBody>
          <a:bodyPr/>
          <a:lstStyle/>
          <a:p>
            <a:r>
              <a:rPr lang="en-US" dirty="0"/>
              <a:t>Mean squared error is used to measure the difference between predicted and true values of the dependent variable</a:t>
            </a:r>
          </a:p>
          <a:p>
            <a:endParaRPr lang="en-US" dirty="0"/>
          </a:p>
          <a:p>
            <a:r>
              <a:rPr lang="en-US" dirty="0"/>
              <a:t>After fitting the model, we can optimize the lambda value with cross validation techniques. As noted earlier, high lambda value is equal to more regularization, and results with higher bias while variance decreases. This is because as lambda increases more coefficients shrink to zero.</a:t>
            </a:r>
          </a:p>
        </p:txBody>
      </p:sp>
      <p:sp>
        <p:nvSpPr>
          <p:cNvPr id="4" name="Slide Number Placeholder 3">
            <a:extLst>
              <a:ext uri="{FF2B5EF4-FFF2-40B4-BE49-F238E27FC236}">
                <a16:creationId xmlns:a16="http://schemas.microsoft.com/office/drawing/2014/main" id="{8D6F50F5-9B19-BB1F-0175-D4B6FB1924B0}"/>
              </a:ext>
            </a:extLst>
          </p:cNvPr>
          <p:cNvSpPr>
            <a:spLocks noGrp="1"/>
          </p:cNvSpPr>
          <p:nvPr>
            <p:ph type="sldNum" sz="quarter" idx="5"/>
          </p:nvPr>
        </p:nvSpPr>
        <p:spPr/>
        <p:txBody>
          <a:bodyPr/>
          <a:lstStyle/>
          <a:p>
            <a:fld id="{BFDD6F49-EBB7-4CCF-97A8-E526BB28BB69}" type="slidenum">
              <a:rPr lang="en-US" smtClean="0"/>
              <a:t>13</a:t>
            </a:fld>
            <a:endParaRPr lang="en-US" dirty="0"/>
          </a:p>
        </p:txBody>
      </p:sp>
    </p:spTree>
    <p:extLst>
      <p:ext uri="{BB962C8B-B14F-4D97-AF65-F5344CB8AC3E}">
        <p14:creationId xmlns:p14="http://schemas.microsoft.com/office/powerpoint/2010/main" val="2485857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AB7D4-C35E-D27D-A71B-6CA8CE4CF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940FC-D2CA-7EB9-6704-6F4723C41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896ED-8C74-9B4E-D9AB-C604768CF304}"/>
              </a:ext>
            </a:extLst>
          </p:cNvPr>
          <p:cNvSpPr>
            <a:spLocks noGrp="1"/>
          </p:cNvSpPr>
          <p:nvPr>
            <p:ph type="body" idx="1"/>
          </p:nvPr>
        </p:nvSpPr>
        <p:spPr/>
        <p:txBody>
          <a:bodyPr/>
          <a:lstStyle/>
          <a:p>
            <a:r>
              <a:rPr lang="en-US" dirty="0"/>
              <a:t>This way, it leaves the model with a subset of only the most important variables to make prediction</a:t>
            </a:r>
          </a:p>
          <a:p>
            <a:endParaRPr lang="en-US" dirty="0"/>
          </a:p>
          <a:p>
            <a:r>
              <a:rPr lang="en-US" dirty="0"/>
              <a:t>With both regularization techniques discussed, lets compare both to each other</a:t>
            </a:r>
          </a:p>
        </p:txBody>
      </p:sp>
      <p:sp>
        <p:nvSpPr>
          <p:cNvPr id="4" name="Slide Number Placeholder 3">
            <a:extLst>
              <a:ext uri="{FF2B5EF4-FFF2-40B4-BE49-F238E27FC236}">
                <a16:creationId xmlns:a16="http://schemas.microsoft.com/office/drawing/2014/main" id="{DA1B35A4-8134-91C0-22E4-6874A40ACA57}"/>
              </a:ext>
            </a:extLst>
          </p:cNvPr>
          <p:cNvSpPr>
            <a:spLocks noGrp="1"/>
          </p:cNvSpPr>
          <p:nvPr>
            <p:ph type="sldNum" sz="quarter" idx="5"/>
          </p:nvPr>
        </p:nvSpPr>
        <p:spPr/>
        <p:txBody>
          <a:bodyPr/>
          <a:lstStyle/>
          <a:p>
            <a:fld id="{BFDD6F49-EBB7-4CCF-97A8-E526BB28BB69}" type="slidenum">
              <a:rPr lang="en-US" smtClean="0"/>
              <a:t>14</a:t>
            </a:fld>
            <a:endParaRPr lang="en-US" dirty="0"/>
          </a:p>
        </p:txBody>
      </p:sp>
    </p:spTree>
    <p:extLst>
      <p:ext uri="{BB962C8B-B14F-4D97-AF65-F5344CB8AC3E}">
        <p14:creationId xmlns:p14="http://schemas.microsoft.com/office/powerpoint/2010/main" val="315706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6D9D3-7EBE-372D-88D3-5CACD9C78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FFCBB-F7EF-817E-53DA-184966B73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2C151-A2BB-480B-2B5C-E2C64F5BAF6C}"/>
              </a:ext>
            </a:extLst>
          </p:cNvPr>
          <p:cNvSpPr>
            <a:spLocks noGrp="1"/>
          </p:cNvSpPr>
          <p:nvPr>
            <p:ph type="body" idx="1"/>
          </p:nvPr>
        </p:nvSpPr>
        <p:spPr/>
        <p:txBody>
          <a:bodyPr/>
          <a:lstStyle/>
          <a:p>
            <a:r>
              <a:rPr lang="en-US" dirty="0"/>
              <a:t>We will be comparing each technique and discuss their pros and cons</a:t>
            </a:r>
          </a:p>
        </p:txBody>
      </p:sp>
      <p:sp>
        <p:nvSpPr>
          <p:cNvPr id="4" name="Slide Number Placeholder 3">
            <a:extLst>
              <a:ext uri="{FF2B5EF4-FFF2-40B4-BE49-F238E27FC236}">
                <a16:creationId xmlns:a16="http://schemas.microsoft.com/office/drawing/2014/main" id="{748524C0-F7D7-E05C-E928-8D7D59E06B9C}"/>
              </a:ext>
            </a:extLst>
          </p:cNvPr>
          <p:cNvSpPr>
            <a:spLocks noGrp="1"/>
          </p:cNvSpPr>
          <p:nvPr>
            <p:ph type="sldNum" sz="quarter" idx="5"/>
          </p:nvPr>
        </p:nvSpPr>
        <p:spPr/>
        <p:txBody>
          <a:bodyPr/>
          <a:lstStyle/>
          <a:p>
            <a:fld id="{BFDD6F49-EBB7-4CCF-97A8-E526BB28BB69}" type="slidenum">
              <a:rPr lang="en-US" smtClean="0"/>
              <a:t>15</a:t>
            </a:fld>
            <a:endParaRPr lang="en-US" dirty="0"/>
          </a:p>
        </p:txBody>
      </p:sp>
    </p:spTree>
    <p:extLst>
      <p:ext uri="{BB962C8B-B14F-4D97-AF65-F5344CB8AC3E}">
        <p14:creationId xmlns:p14="http://schemas.microsoft.com/office/powerpoint/2010/main" val="91099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1E7A-28A8-7C61-0380-12DCAE4E7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F8884-CF5B-33EB-A5D4-7FFBC8BC9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5BB6C-83B2-F72F-2891-82E1721496FA}"/>
              </a:ext>
            </a:extLst>
          </p:cNvPr>
          <p:cNvSpPr>
            <a:spLocks noGrp="1"/>
          </p:cNvSpPr>
          <p:nvPr>
            <p:ph type="body" idx="1"/>
          </p:nvPr>
        </p:nvSpPr>
        <p:spPr/>
        <p:txBody>
          <a:bodyPr/>
          <a:lstStyle/>
          <a:p>
            <a:r>
              <a:rPr lang="en-US" dirty="0"/>
              <a:t>Both Regularization techniques are best to use for reducing overfitting on a predictive model, but each one has their own specialty.</a:t>
            </a:r>
          </a:p>
          <a:p>
            <a:endParaRPr lang="en-US" dirty="0"/>
          </a:p>
          <a:p>
            <a:r>
              <a:rPr lang="en-US" dirty="0"/>
              <a:t>Ridge regression is best for handling severe multicollinearity as it reduces the coefficients based on their value</a:t>
            </a:r>
          </a:p>
          <a:p>
            <a:endParaRPr lang="en-US" dirty="0"/>
          </a:p>
          <a:p>
            <a:r>
              <a:rPr lang="en-US" dirty="0"/>
              <a:t>Lasso regression can handle some level of multicollinearity, but it cannot handle severe multicollinearity, thus is best when you need the model to use only the beneficial data from the dataset.</a:t>
            </a:r>
          </a:p>
          <a:p>
            <a:endParaRPr lang="en-US" dirty="0"/>
          </a:p>
          <a:p>
            <a:r>
              <a:rPr lang="en-US" dirty="0"/>
              <a:t>Now we know about both ridge and lasso regression, ill be showing you diagrams and sample codes for each technique.</a:t>
            </a:r>
          </a:p>
        </p:txBody>
      </p:sp>
      <p:sp>
        <p:nvSpPr>
          <p:cNvPr id="4" name="Slide Number Placeholder 3">
            <a:extLst>
              <a:ext uri="{FF2B5EF4-FFF2-40B4-BE49-F238E27FC236}">
                <a16:creationId xmlns:a16="http://schemas.microsoft.com/office/drawing/2014/main" id="{1438AA55-6004-3183-03C3-199917E1264E}"/>
              </a:ext>
            </a:extLst>
          </p:cNvPr>
          <p:cNvSpPr>
            <a:spLocks noGrp="1"/>
          </p:cNvSpPr>
          <p:nvPr>
            <p:ph type="sldNum" sz="quarter" idx="5"/>
          </p:nvPr>
        </p:nvSpPr>
        <p:spPr/>
        <p:txBody>
          <a:bodyPr/>
          <a:lstStyle/>
          <a:p>
            <a:fld id="{BFDD6F49-EBB7-4CCF-97A8-E526BB28BB69}" type="slidenum">
              <a:rPr lang="en-US" smtClean="0"/>
              <a:t>16</a:t>
            </a:fld>
            <a:endParaRPr lang="en-US" dirty="0"/>
          </a:p>
        </p:txBody>
      </p:sp>
    </p:spTree>
    <p:extLst>
      <p:ext uri="{BB962C8B-B14F-4D97-AF65-F5344CB8AC3E}">
        <p14:creationId xmlns:p14="http://schemas.microsoft.com/office/powerpoint/2010/main" val="1139995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74C3-6332-83A2-2E8A-4482FD393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AFD10-B750-CD03-0DBC-5C296DB81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683EB-9117-6F37-0CA3-F2253AD97E2A}"/>
              </a:ext>
            </a:extLst>
          </p:cNvPr>
          <p:cNvSpPr>
            <a:spLocks noGrp="1"/>
          </p:cNvSpPr>
          <p:nvPr>
            <p:ph type="body" idx="1"/>
          </p:nvPr>
        </p:nvSpPr>
        <p:spPr/>
        <p:txBody>
          <a:bodyPr/>
          <a:lstStyle/>
          <a:p>
            <a:r>
              <a:rPr lang="en-US" dirty="0"/>
              <a:t>Queue How it works ridge and lasso regression</a:t>
            </a:r>
          </a:p>
        </p:txBody>
      </p:sp>
      <p:sp>
        <p:nvSpPr>
          <p:cNvPr id="4" name="Slide Number Placeholder 3">
            <a:extLst>
              <a:ext uri="{FF2B5EF4-FFF2-40B4-BE49-F238E27FC236}">
                <a16:creationId xmlns:a16="http://schemas.microsoft.com/office/drawing/2014/main" id="{9F74BC78-C6E6-CB7B-048D-2E51AE015C23}"/>
              </a:ext>
            </a:extLst>
          </p:cNvPr>
          <p:cNvSpPr>
            <a:spLocks noGrp="1"/>
          </p:cNvSpPr>
          <p:nvPr>
            <p:ph type="sldNum" sz="quarter" idx="5"/>
          </p:nvPr>
        </p:nvSpPr>
        <p:spPr/>
        <p:txBody>
          <a:bodyPr/>
          <a:lstStyle/>
          <a:p>
            <a:fld id="{BFDD6F49-EBB7-4CCF-97A8-E526BB28BB69}" type="slidenum">
              <a:rPr lang="en-US" smtClean="0"/>
              <a:t>17</a:t>
            </a:fld>
            <a:endParaRPr lang="en-US" dirty="0"/>
          </a:p>
        </p:txBody>
      </p:sp>
    </p:spTree>
    <p:extLst>
      <p:ext uri="{BB962C8B-B14F-4D97-AF65-F5344CB8AC3E}">
        <p14:creationId xmlns:p14="http://schemas.microsoft.com/office/powerpoint/2010/main" val="3838235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 packages per mile</a:t>
            </a:r>
          </a:p>
          <a:p>
            <a:endParaRPr lang="en-US" dirty="0"/>
          </a:p>
          <a:p>
            <a:r>
              <a:rPr lang="en-US" dirty="0"/>
              <a:t>Possible solutions: add more unique variables, like package weight/volume, delivery time, fuel cost per trip, road or weather conditions, or type of shipment.  </a:t>
            </a:r>
          </a:p>
          <a:p>
            <a:endParaRPr lang="en-US" dirty="0"/>
          </a:p>
          <a:p>
            <a:r>
              <a:rPr lang="en-US" dirty="0"/>
              <a:t>In that way we can form a more diverse regression analysis model than what we had from the start.</a:t>
            </a:r>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dirty="0"/>
          </a:p>
        </p:txBody>
      </p:sp>
    </p:spTree>
    <p:extLst>
      <p:ext uri="{BB962C8B-B14F-4D97-AF65-F5344CB8AC3E}">
        <p14:creationId xmlns:p14="http://schemas.microsoft.com/office/powerpoint/2010/main" val="342205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D8B9-7838-E022-198E-CA23C2B47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003D94-68B3-8D23-E6E9-E909B77FD3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6584D-83F5-497E-4CF0-63D61A6FEC25}"/>
              </a:ext>
            </a:extLst>
          </p:cNvPr>
          <p:cNvSpPr>
            <a:spLocks noGrp="1"/>
          </p:cNvSpPr>
          <p:nvPr>
            <p:ph type="body" idx="1"/>
          </p:nvPr>
        </p:nvSpPr>
        <p:spPr/>
        <p:txBody>
          <a:bodyPr/>
          <a:lstStyle/>
          <a:p>
            <a:r>
              <a:rPr lang="en-US" dirty="0"/>
              <a:t>#generate </a:t>
            </a:r>
          </a:p>
          <a:p>
            <a:r>
              <a:rPr lang="en-US" dirty="0" err="1"/>
              <a:t>Np.random.seed</a:t>
            </a:r>
            <a:r>
              <a:rPr lang="en-US" dirty="0"/>
              <a:t>(42) – ensures reproducibility for each code execution, remove 42 for true randomness</a:t>
            </a:r>
          </a:p>
          <a:p>
            <a:r>
              <a:rPr lang="en-US" dirty="0" err="1"/>
              <a:t>Np.randon.randn</a:t>
            </a:r>
            <a:r>
              <a:rPr lang="en-US" dirty="0"/>
              <a:t> – generates x value between 0-10</a:t>
            </a:r>
          </a:p>
          <a:p>
            <a:r>
              <a:rPr lang="en-US" dirty="0"/>
              <a:t>*3 – adds noise, extra random data</a:t>
            </a:r>
          </a:p>
          <a:p>
            <a:endParaRPr lang="en-US" dirty="0"/>
          </a:p>
          <a:p>
            <a:r>
              <a:rPr lang="en-US" dirty="0"/>
              <a:t>Alpha = penalty</a:t>
            </a:r>
          </a:p>
          <a:p>
            <a:endParaRPr lang="en-US" dirty="0"/>
          </a:p>
          <a:p>
            <a:r>
              <a:rPr lang="en-US" dirty="0" err="1"/>
              <a:t>Ridge.coeff</a:t>
            </a:r>
            <a:r>
              <a:rPr lang="en-US" dirty="0"/>
              <a:t> – slope shrunken by penalty – it tells how much y changes when x increases by 1</a:t>
            </a:r>
          </a:p>
          <a:p>
            <a:r>
              <a:rPr lang="en-US" dirty="0" err="1"/>
              <a:t>Ridge.intercept</a:t>
            </a:r>
            <a:r>
              <a:rPr lang="en-US" dirty="0"/>
              <a:t> – y-intercept – is the value of y when x is 0</a:t>
            </a:r>
          </a:p>
          <a:p>
            <a:endParaRPr lang="en-US" dirty="0"/>
          </a:p>
          <a:p>
            <a:r>
              <a:rPr lang="en-US" dirty="0" err="1"/>
              <a:t>Plt.scatter</a:t>
            </a:r>
            <a:r>
              <a:rPr lang="en-US" dirty="0"/>
              <a:t> – plots the actual data points</a:t>
            </a:r>
          </a:p>
          <a:p>
            <a:r>
              <a:rPr lang="en-US" dirty="0" err="1"/>
              <a:t>Plt.plot</a:t>
            </a:r>
            <a:r>
              <a:rPr lang="en-US" dirty="0"/>
              <a:t> – draws the prediction</a:t>
            </a:r>
          </a:p>
          <a:p>
            <a:endParaRPr lang="en-US" dirty="0"/>
          </a:p>
          <a:p>
            <a:r>
              <a:rPr lang="en-US" dirty="0"/>
              <a:t>So, if you may be wondering, why are the Data points not in line of the red line? It’s because of the added noise</a:t>
            </a:r>
          </a:p>
          <a:p>
            <a:r>
              <a:rPr lang="en-US" dirty="0"/>
              <a:t>To reflect realistic datasets and a great test for regression models.</a:t>
            </a:r>
          </a:p>
          <a:p>
            <a:endParaRPr lang="en-US" dirty="0"/>
          </a:p>
          <a:p>
            <a:r>
              <a:rPr lang="en-US" dirty="0"/>
              <a:t>Then we have the lasso regression</a:t>
            </a:r>
          </a:p>
        </p:txBody>
      </p:sp>
      <p:sp>
        <p:nvSpPr>
          <p:cNvPr id="4" name="Slide Number Placeholder 3">
            <a:extLst>
              <a:ext uri="{FF2B5EF4-FFF2-40B4-BE49-F238E27FC236}">
                <a16:creationId xmlns:a16="http://schemas.microsoft.com/office/drawing/2014/main" id="{6C8D4E58-0A15-FAAB-2E8B-6A1A9F5465AE}"/>
              </a:ext>
            </a:extLst>
          </p:cNvPr>
          <p:cNvSpPr>
            <a:spLocks noGrp="1"/>
          </p:cNvSpPr>
          <p:nvPr>
            <p:ph type="sldNum" sz="quarter" idx="5"/>
          </p:nvPr>
        </p:nvSpPr>
        <p:spPr/>
        <p:txBody>
          <a:bodyPr/>
          <a:lstStyle/>
          <a:p>
            <a:fld id="{BFDD6F49-EBB7-4CCF-97A8-E526BB28BB69}" type="slidenum">
              <a:rPr lang="en-US" smtClean="0"/>
              <a:t>19</a:t>
            </a:fld>
            <a:endParaRPr lang="en-US" dirty="0"/>
          </a:p>
        </p:txBody>
      </p:sp>
    </p:spTree>
    <p:extLst>
      <p:ext uri="{BB962C8B-B14F-4D97-AF65-F5344CB8AC3E}">
        <p14:creationId xmlns:p14="http://schemas.microsoft.com/office/powerpoint/2010/main" val="2403949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7E9A-1D63-E92C-2CB4-3FA722283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260FBF-2E47-28CE-40A2-50E2B44F1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E5B6B-0D15-F817-DF9F-36BE493E1679}"/>
              </a:ext>
            </a:extLst>
          </p:cNvPr>
          <p:cNvSpPr>
            <a:spLocks noGrp="1"/>
          </p:cNvSpPr>
          <p:nvPr>
            <p:ph type="body" idx="1"/>
          </p:nvPr>
        </p:nvSpPr>
        <p:spPr/>
        <p:txBody>
          <a:bodyPr/>
          <a:lstStyle/>
          <a:p>
            <a:r>
              <a:rPr lang="en-US" dirty="0"/>
              <a:t>With using lasso regression, the L1 penalty shrinks irrelevant coefficients to absolute zero, which is a function of automatic feature selection, so that only the important variable which is study hours, is used to predict the student’s score.</a:t>
            </a:r>
          </a:p>
        </p:txBody>
      </p:sp>
      <p:sp>
        <p:nvSpPr>
          <p:cNvPr id="4" name="Slide Number Placeholder 3">
            <a:extLst>
              <a:ext uri="{FF2B5EF4-FFF2-40B4-BE49-F238E27FC236}">
                <a16:creationId xmlns:a16="http://schemas.microsoft.com/office/drawing/2014/main" id="{D605D86F-B01B-2B4F-8419-12135D9F9E60}"/>
              </a:ext>
            </a:extLst>
          </p:cNvPr>
          <p:cNvSpPr>
            <a:spLocks noGrp="1"/>
          </p:cNvSpPr>
          <p:nvPr>
            <p:ph type="sldNum" sz="quarter" idx="5"/>
          </p:nvPr>
        </p:nvSpPr>
        <p:spPr/>
        <p:txBody>
          <a:bodyPr/>
          <a:lstStyle/>
          <a:p>
            <a:fld id="{BFDD6F49-EBB7-4CCF-97A8-E526BB28BB69}" type="slidenum">
              <a:rPr lang="en-US" smtClean="0"/>
              <a:t>20</a:t>
            </a:fld>
            <a:endParaRPr lang="en-US" dirty="0"/>
          </a:p>
        </p:txBody>
      </p:sp>
    </p:spTree>
    <p:extLst>
      <p:ext uri="{BB962C8B-B14F-4D97-AF65-F5344CB8AC3E}">
        <p14:creationId xmlns:p14="http://schemas.microsoft.com/office/powerpoint/2010/main" val="3881706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4679B-9655-654B-E306-ECAF66472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58303-EC90-1DF1-D010-2C156DBB0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267A5D-6D00-8685-5313-273473E2A840}"/>
              </a:ext>
            </a:extLst>
          </p:cNvPr>
          <p:cNvSpPr>
            <a:spLocks noGrp="1"/>
          </p:cNvSpPr>
          <p:nvPr>
            <p:ph type="body" idx="1"/>
          </p:nvPr>
        </p:nvSpPr>
        <p:spPr/>
        <p:txBody>
          <a:bodyPr/>
          <a:lstStyle/>
          <a:p>
            <a:r>
              <a:rPr lang="en-US" dirty="0"/>
              <a:t>This is a code snippet from </a:t>
            </a:r>
            <a:r>
              <a:rPr lang="en-US" dirty="0" err="1"/>
              <a:t>chatgpt</a:t>
            </a:r>
            <a:r>
              <a:rPr lang="en-US" dirty="0"/>
              <a:t> and a few modifications by </a:t>
            </a:r>
            <a:r>
              <a:rPr lang="en-US" dirty="0" err="1"/>
              <a:t>gemini</a:t>
            </a:r>
            <a:r>
              <a:rPr lang="en-US" dirty="0"/>
              <a:t> in google </a:t>
            </a:r>
            <a:r>
              <a:rPr lang="en-US" dirty="0" err="1"/>
              <a:t>colab</a:t>
            </a:r>
            <a:r>
              <a:rPr lang="en-US" dirty="0"/>
              <a:t>.</a:t>
            </a:r>
          </a:p>
          <a:p>
            <a:endParaRPr lang="en-US" dirty="0"/>
          </a:p>
          <a:p>
            <a:r>
              <a:rPr lang="en-US" dirty="0"/>
              <a:t>R-squared score is a statistical measure that represents the proportion of the variance in the dependent variable, which in this case is the exam score, that is predictable from the independent variables. An r-squared score of 1 means the model perfectly predicts the dependent variable while an r-squared score of 0 means the model is inaccurate in predicting the dependent variable.</a:t>
            </a:r>
          </a:p>
        </p:txBody>
      </p:sp>
      <p:sp>
        <p:nvSpPr>
          <p:cNvPr id="4" name="Slide Number Placeholder 3">
            <a:extLst>
              <a:ext uri="{FF2B5EF4-FFF2-40B4-BE49-F238E27FC236}">
                <a16:creationId xmlns:a16="http://schemas.microsoft.com/office/drawing/2014/main" id="{E21DD93F-C977-35F7-948D-8CBF9C7FFB18}"/>
              </a:ext>
            </a:extLst>
          </p:cNvPr>
          <p:cNvSpPr>
            <a:spLocks noGrp="1"/>
          </p:cNvSpPr>
          <p:nvPr>
            <p:ph type="sldNum" sz="quarter" idx="5"/>
          </p:nvPr>
        </p:nvSpPr>
        <p:spPr/>
        <p:txBody>
          <a:bodyPr/>
          <a:lstStyle/>
          <a:p>
            <a:fld id="{BFDD6F49-EBB7-4CCF-97A8-E526BB28BB69}" type="slidenum">
              <a:rPr lang="en-US" smtClean="0"/>
              <a:t>21</a:t>
            </a:fld>
            <a:endParaRPr lang="en-US" dirty="0"/>
          </a:p>
        </p:txBody>
      </p:sp>
    </p:spTree>
    <p:extLst>
      <p:ext uri="{BB962C8B-B14F-4D97-AF65-F5344CB8AC3E}">
        <p14:creationId xmlns:p14="http://schemas.microsoft.com/office/powerpoint/2010/main" val="2628492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75644-D0FB-4A0E-ECBA-839AE2080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29B02-93FB-FBE0-F1A2-E13C9A79C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60596-65F8-2395-E592-9CEF10EC87C0}"/>
              </a:ext>
            </a:extLst>
          </p:cNvPr>
          <p:cNvSpPr>
            <a:spLocks noGrp="1"/>
          </p:cNvSpPr>
          <p:nvPr>
            <p:ph type="body" idx="1"/>
          </p:nvPr>
        </p:nvSpPr>
        <p:spPr/>
        <p:txBody>
          <a:bodyPr/>
          <a:lstStyle/>
          <a:p>
            <a:r>
              <a:rPr lang="en-US" dirty="0"/>
              <a:t>As you can see the r-squared score is negative zero, which unfortunately happens with using a small dataset as we only used 4 independent variables and 1 dependent variables.</a:t>
            </a:r>
          </a:p>
          <a:p>
            <a:endParaRPr lang="en-US" dirty="0"/>
          </a:p>
          <a:p>
            <a:r>
              <a:rPr lang="en-US" dirty="0"/>
              <a:t>Now we will be moving forward to the real world applications, studies, and research utilizing ridge and lasso regression,</a:t>
            </a:r>
          </a:p>
        </p:txBody>
      </p:sp>
      <p:sp>
        <p:nvSpPr>
          <p:cNvPr id="4" name="Slide Number Placeholder 3">
            <a:extLst>
              <a:ext uri="{FF2B5EF4-FFF2-40B4-BE49-F238E27FC236}">
                <a16:creationId xmlns:a16="http://schemas.microsoft.com/office/drawing/2014/main" id="{ACCC373D-08DA-D513-CC1C-A6B787B53610}"/>
              </a:ext>
            </a:extLst>
          </p:cNvPr>
          <p:cNvSpPr>
            <a:spLocks noGrp="1"/>
          </p:cNvSpPr>
          <p:nvPr>
            <p:ph type="sldNum" sz="quarter" idx="5"/>
          </p:nvPr>
        </p:nvSpPr>
        <p:spPr/>
        <p:txBody>
          <a:bodyPr/>
          <a:lstStyle/>
          <a:p>
            <a:fld id="{BFDD6F49-EBB7-4CCF-97A8-E526BB28BB69}" type="slidenum">
              <a:rPr lang="en-US" smtClean="0"/>
              <a:t>22</a:t>
            </a:fld>
            <a:endParaRPr lang="en-US" dirty="0"/>
          </a:p>
        </p:txBody>
      </p:sp>
    </p:spTree>
    <p:extLst>
      <p:ext uri="{BB962C8B-B14F-4D97-AF65-F5344CB8AC3E}">
        <p14:creationId xmlns:p14="http://schemas.microsoft.com/office/powerpoint/2010/main" val="51691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B861-4153-CA90-508F-28BA3882E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C85E6-5A8B-C7E7-2D01-B2ECBF4CC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E4DA1-103E-66C9-05E9-A3A2D33D8DB6}"/>
              </a:ext>
            </a:extLst>
          </p:cNvPr>
          <p:cNvSpPr>
            <a:spLocks noGrp="1"/>
          </p:cNvSpPr>
          <p:nvPr>
            <p:ph type="body" idx="1"/>
          </p:nvPr>
        </p:nvSpPr>
        <p:spPr/>
        <p:txBody>
          <a:bodyPr/>
          <a:lstStyle/>
          <a:p>
            <a:r>
              <a:rPr lang="en-US" dirty="0"/>
              <a:t>B = r</a:t>
            </a:r>
            <a:r>
              <a:rPr lang="en-US" sz="1200" b="0" i="0" kern="1200" dirty="0">
                <a:solidFill>
                  <a:schemeClr val="tx1"/>
                </a:solidFill>
                <a:effectLst/>
                <a:latin typeface="+mn-lt"/>
                <a:ea typeface="+mn-ea"/>
                <a:cs typeface="+mn-cs"/>
              </a:rPr>
              <a:t>egression coefficient attached to a given independent variable</a:t>
            </a:r>
            <a:endParaRPr lang="en-US" dirty="0"/>
          </a:p>
        </p:txBody>
      </p:sp>
      <p:sp>
        <p:nvSpPr>
          <p:cNvPr id="4" name="Slide Number Placeholder 3">
            <a:extLst>
              <a:ext uri="{FF2B5EF4-FFF2-40B4-BE49-F238E27FC236}">
                <a16:creationId xmlns:a16="http://schemas.microsoft.com/office/drawing/2014/main" id="{151D2FA7-85D6-F764-447B-76F934C3BF7B}"/>
              </a:ext>
            </a:extLst>
          </p:cNvPr>
          <p:cNvSpPr>
            <a:spLocks noGrp="1"/>
          </p:cNvSpPr>
          <p:nvPr>
            <p:ph type="sldNum" sz="quarter" idx="5"/>
          </p:nvPr>
        </p:nvSpPr>
        <p:spPr/>
        <p:txBody>
          <a:bodyPr/>
          <a:lstStyle/>
          <a:p>
            <a:fld id="{BFDD6F49-EBB7-4CCF-97A8-E526BB28BB69}" type="slidenum">
              <a:rPr lang="en-US" smtClean="0"/>
              <a:t>5</a:t>
            </a:fld>
            <a:endParaRPr lang="en-US" dirty="0"/>
          </a:p>
        </p:txBody>
      </p:sp>
    </p:spTree>
    <p:extLst>
      <p:ext uri="{BB962C8B-B14F-4D97-AF65-F5344CB8AC3E}">
        <p14:creationId xmlns:p14="http://schemas.microsoft.com/office/powerpoint/2010/main" val="419287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23</a:t>
            </a:fld>
            <a:endParaRPr lang="en-US" dirty="0"/>
          </a:p>
        </p:txBody>
      </p:sp>
    </p:spTree>
    <p:extLst>
      <p:ext uri="{BB962C8B-B14F-4D97-AF65-F5344CB8AC3E}">
        <p14:creationId xmlns:p14="http://schemas.microsoft.com/office/powerpoint/2010/main" val="2457585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was conducted by Arashi M, Roozbeh M, Hamza, N.A and Gasparini, M. This study was supported by the following foundations, the Iran National Science Foundation (INSF), the National Research Foundation (NRF) of South Africa Research Chairs Initiative, and the University of Malaya Research.</a:t>
            </a:r>
          </a:p>
          <a:p>
            <a:endParaRPr lang="en-US" dirty="0"/>
          </a:p>
          <a:p>
            <a:r>
              <a:rPr lang="en-US" dirty="0"/>
              <a:t>In this study, the researchers developed an enhanced ridge approach for genome regression modeling. With the Prescence of multicollinearity within the dataset along with outliers, the researchers utilized a robust ridge estimator for estimating parameters and making predictions. The researchers utilized the features of generalized cross validation to select the ideal value for the ridge perimeter as the </a:t>
            </a:r>
            <a:r>
              <a:rPr lang="en-US" dirty="0" err="1"/>
              <a:t>gcv</a:t>
            </a:r>
            <a:r>
              <a:rPr lang="en-US" dirty="0"/>
              <a:t> establishes a balance between the accuracy of the estimators and the bias due to the ridge estimation. The following figures are presented to support their findings.</a:t>
            </a:r>
          </a:p>
        </p:txBody>
      </p:sp>
      <p:sp>
        <p:nvSpPr>
          <p:cNvPr id="4" name="Slide Number Placeholder 3"/>
          <p:cNvSpPr>
            <a:spLocks noGrp="1"/>
          </p:cNvSpPr>
          <p:nvPr>
            <p:ph type="sldNum" sz="quarter" idx="5"/>
          </p:nvPr>
        </p:nvSpPr>
        <p:spPr/>
        <p:txBody>
          <a:bodyPr/>
          <a:lstStyle/>
          <a:p>
            <a:fld id="{BFDD6F49-EBB7-4CCF-97A8-E526BB28BB69}" type="slidenum">
              <a:rPr lang="en-US" smtClean="0"/>
              <a:t>24</a:t>
            </a:fld>
            <a:endParaRPr lang="en-US" dirty="0"/>
          </a:p>
        </p:txBody>
      </p:sp>
    </p:spTree>
    <p:extLst>
      <p:ext uri="{BB962C8B-B14F-4D97-AF65-F5344CB8AC3E}">
        <p14:creationId xmlns:p14="http://schemas.microsoft.com/office/powerpoint/2010/main" val="3429369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 by Institute of Electrical and Electronics Engineers or IEEE, conducted by </a:t>
            </a:r>
            <a:r>
              <a:rPr lang="en-US" dirty="0" err="1"/>
              <a:t>Pronab</a:t>
            </a:r>
            <a:r>
              <a:rPr lang="en-US" dirty="0"/>
              <a:t> Ghosh et. Al, the researchers developed a predictive model that utilizes relief and Lasso feature selection techniques to accurately predict Cardiovascular Heart Disease. The researchers implemented effective data collection, data pre-processing, data transformation techniques, and used 5 combined datasets to generate accurate information for the model. The researchers proudly concluded that they produced the highest accuracy while using Random Forest Bagging Method or RFBM and relief feature selection methods with a 99.05% accuracy.</a:t>
            </a:r>
          </a:p>
          <a:p>
            <a:endParaRPr lang="en-US" dirty="0"/>
          </a:p>
          <a:p>
            <a:r>
              <a:rPr lang="en-US" dirty="0"/>
              <a:t>The following slides are the research methodology used by the researchers.</a:t>
            </a:r>
          </a:p>
        </p:txBody>
      </p:sp>
      <p:sp>
        <p:nvSpPr>
          <p:cNvPr id="4" name="Slide Number Placeholder 3"/>
          <p:cNvSpPr>
            <a:spLocks noGrp="1"/>
          </p:cNvSpPr>
          <p:nvPr>
            <p:ph type="sldNum" sz="quarter" idx="5"/>
          </p:nvPr>
        </p:nvSpPr>
        <p:spPr/>
        <p:txBody>
          <a:bodyPr/>
          <a:lstStyle/>
          <a:p>
            <a:fld id="{BFDD6F49-EBB7-4CCF-97A8-E526BB28BB69}" type="slidenum">
              <a:rPr lang="en-US" smtClean="0"/>
              <a:t>30</a:t>
            </a:fld>
            <a:endParaRPr lang="en-US" dirty="0"/>
          </a:p>
        </p:txBody>
      </p:sp>
    </p:spTree>
    <p:extLst>
      <p:ext uri="{BB962C8B-B14F-4D97-AF65-F5344CB8AC3E}">
        <p14:creationId xmlns:p14="http://schemas.microsoft.com/office/powerpoint/2010/main" val="3363726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the proposed model where the dataset is constructed by combining 5 different datasets from </a:t>
            </a:r>
            <a:r>
              <a:rPr lang="en-US" dirty="0" err="1"/>
              <a:t>hungary</a:t>
            </a:r>
            <a:r>
              <a:rPr lang="en-US" dirty="0"/>
              <a:t>, Cleveland, Switzerland, </a:t>
            </a:r>
            <a:r>
              <a:rPr lang="en-US" dirty="0" err="1"/>
              <a:t>statlog</a:t>
            </a:r>
            <a:r>
              <a:rPr lang="en-US" dirty="0"/>
              <a:t>, and VA long beach. Then the data is analyzed for any missing values by using K-Nearest Neighbors imputation technique, in which replaces missing values by finding the most similar data points and averaging their values.  Then they used relief and lasso regression to overcome overfitting and avoid long execution times. After feature selection, the 80% of the data is sent into training and the rest into testing. To determine which model is best for the dataset, they implemented multiple training models to determine which is best. This resulted in the RFBM producing a 99.05% accuracy.</a:t>
            </a:r>
          </a:p>
        </p:txBody>
      </p:sp>
      <p:sp>
        <p:nvSpPr>
          <p:cNvPr id="4" name="Slide Number Placeholder 3"/>
          <p:cNvSpPr>
            <a:spLocks noGrp="1"/>
          </p:cNvSpPr>
          <p:nvPr>
            <p:ph type="sldNum" sz="quarter" idx="5"/>
          </p:nvPr>
        </p:nvSpPr>
        <p:spPr/>
        <p:txBody>
          <a:bodyPr/>
          <a:lstStyle/>
          <a:p>
            <a:fld id="{BFDD6F49-EBB7-4CCF-97A8-E526BB28BB69}" type="slidenum">
              <a:rPr lang="en-US" smtClean="0"/>
              <a:t>31</a:t>
            </a:fld>
            <a:endParaRPr lang="en-US" dirty="0"/>
          </a:p>
        </p:txBody>
      </p:sp>
    </p:spTree>
    <p:extLst>
      <p:ext uri="{BB962C8B-B14F-4D97-AF65-F5344CB8AC3E}">
        <p14:creationId xmlns:p14="http://schemas.microsoft.com/office/powerpoint/2010/main" val="675306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performance measure indicators</a:t>
            </a:r>
          </a:p>
        </p:txBody>
      </p:sp>
      <p:sp>
        <p:nvSpPr>
          <p:cNvPr id="4" name="Slide Number Placeholder 3"/>
          <p:cNvSpPr>
            <a:spLocks noGrp="1"/>
          </p:cNvSpPr>
          <p:nvPr>
            <p:ph type="sldNum" sz="quarter" idx="5"/>
          </p:nvPr>
        </p:nvSpPr>
        <p:spPr/>
        <p:txBody>
          <a:bodyPr/>
          <a:lstStyle/>
          <a:p>
            <a:fld id="{BFDD6F49-EBB7-4CCF-97A8-E526BB28BB69}" type="slidenum">
              <a:rPr lang="en-US" smtClean="0"/>
              <a:t>32</a:t>
            </a:fld>
            <a:endParaRPr lang="en-US" dirty="0"/>
          </a:p>
        </p:txBody>
      </p:sp>
    </p:spTree>
    <p:extLst>
      <p:ext uri="{BB962C8B-B14F-4D97-AF65-F5344CB8AC3E}">
        <p14:creationId xmlns:p14="http://schemas.microsoft.com/office/powerpoint/2010/main" val="4020096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application of the proposed model wherein how the researchers plan to implement the model to assist in real world problems.</a:t>
            </a:r>
          </a:p>
        </p:txBody>
      </p:sp>
      <p:sp>
        <p:nvSpPr>
          <p:cNvPr id="4" name="Slide Number Placeholder 3"/>
          <p:cNvSpPr>
            <a:spLocks noGrp="1"/>
          </p:cNvSpPr>
          <p:nvPr>
            <p:ph type="sldNum" sz="quarter" idx="5"/>
          </p:nvPr>
        </p:nvSpPr>
        <p:spPr/>
        <p:txBody>
          <a:bodyPr/>
          <a:lstStyle/>
          <a:p>
            <a:fld id="{BFDD6F49-EBB7-4CCF-97A8-E526BB28BB69}" type="slidenum">
              <a:rPr lang="en-US" smtClean="0"/>
              <a:t>33</a:t>
            </a:fld>
            <a:endParaRPr lang="en-US" dirty="0"/>
          </a:p>
        </p:txBody>
      </p:sp>
    </p:spTree>
    <p:extLst>
      <p:ext uri="{BB962C8B-B14F-4D97-AF65-F5344CB8AC3E}">
        <p14:creationId xmlns:p14="http://schemas.microsoft.com/office/powerpoint/2010/main" val="3528966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end the discussion, what can we reflect about the topic?</a:t>
            </a:r>
          </a:p>
          <a:p>
            <a:endParaRPr lang="en-US" dirty="0"/>
          </a:p>
          <a:p>
            <a:r>
              <a:rPr lang="en-US" dirty="0"/>
              <a:t>Both ridge and lasso regression techniques has their own specialty and uses, while ridge can be advantageous to use in datasets with severe multicollinearity, the lasso technique can be best used to filter out the most important variables in a giving dataset and dropping other variables that are not beneficial to the training model. Both regularization techniques are important to today's world especially in machine learning to develop an accurate prediction model that stays accurate even if it’s given a different dataset is to train itself and produce a requested prediction.</a:t>
            </a:r>
          </a:p>
          <a:p>
            <a:endParaRPr lang="en-US" dirty="0"/>
          </a:p>
          <a:p>
            <a:r>
              <a:rPr lang="en-US" dirty="0"/>
              <a:t>That is all</a:t>
            </a:r>
          </a:p>
        </p:txBody>
      </p:sp>
      <p:sp>
        <p:nvSpPr>
          <p:cNvPr id="4" name="Slide Number Placeholder 3"/>
          <p:cNvSpPr>
            <a:spLocks noGrp="1"/>
          </p:cNvSpPr>
          <p:nvPr>
            <p:ph type="sldNum" sz="quarter" idx="5"/>
          </p:nvPr>
        </p:nvSpPr>
        <p:spPr/>
        <p:txBody>
          <a:bodyPr/>
          <a:lstStyle/>
          <a:p>
            <a:fld id="{BFDD6F49-EBB7-4CCF-97A8-E526BB28BB69}" type="slidenum">
              <a:rPr lang="en-US" smtClean="0"/>
              <a:t>35</a:t>
            </a:fld>
            <a:endParaRPr lang="en-US" dirty="0"/>
          </a:p>
        </p:txBody>
      </p:sp>
    </p:spTree>
    <p:extLst>
      <p:ext uri="{BB962C8B-B14F-4D97-AF65-F5344CB8AC3E}">
        <p14:creationId xmlns:p14="http://schemas.microsoft.com/office/powerpoint/2010/main" val="284994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all, thank you for listening to my presentation on topic 4: Regularization: Ridge vs Lasso.</a:t>
            </a:r>
          </a:p>
        </p:txBody>
      </p:sp>
      <p:sp>
        <p:nvSpPr>
          <p:cNvPr id="4" name="Slide Number Placeholder 3"/>
          <p:cNvSpPr>
            <a:spLocks noGrp="1"/>
          </p:cNvSpPr>
          <p:nvPr>
            <p:ph type="sldNum" sz="quarter" idx="5"/>
          </p:nvPr>
        </p:nvSpPr>
        <p:spPr/>
        <p:txBody>
          <a:bodyPr/>
          <a:lstStyle/>
          <a:p>
            <a:fld id="{BFDD6F49-EBB7-4CCF-97A8-E526BB28BB69}" type="slidenum">
              <a:rPr lang="en-US" smtClean="0"/>
              <a:t>36</a:t>
            </a:fld>
            <a:endParaRPr lang="en-US" dirty="0"/>
          </a:p>
        </p:txBody>
      </p:sp>
    </p:spTree>
    <p:extLst>
      <p:ext uri="{BB962C8B-B14F-4D97-AF65-F5344CB8AC3E}">
        <p14:creationId xmlns:p14="http://schemas.microsoft.com/office/powerpoint/2010/main" val="3117115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references that I used to develop this presentation.</a:t>
            </a:r>
          </a:p>
        </p:txBody>
      </p:sp>
      <p:sp>
        <p:nvSpPr>
          <p:cNvPr id="4" name="Slide Number Placeholder 3"/>
          <p:cNvSpPr>
            <a:spLocks noGrp="1"/>
          </p:cNvSpPr>
          <p:nvPr>
            <p:ph type="sldNum" sz="quarter" idx="5"/>
          </p:nvPr>
        </p:nvSpPr>
        <p:spPr/>
        <p:txBody>
          <a:bodyPr/>
          <a:lstStyle/>
          <a:p>
            <a:fld id="{BFDD6F49-EBB7-4CCF-97A8-E526BB28BB69}" type="slidenum">
              <a:rPr lang="en-US" smtClean="0"/>
              <a:t>37</a:t>
            </a:fld>
            <a:endParaRPr lang="en-US" dirty="0"/>
          </a:p>
        </p:txBody>
      </p:sp>
    </p:spTree>
    <p:extLst>
      <p:ext uri="{BB962C8B-B14F-4D97-AF65-F5344CB8AC3E}">
        <p14:creationId xmlns:p14="http://schemas.microsoft.com/office/powerpoint/2010/main" val="124119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7A8BF-B3A0-D570-E5EE-3556B7041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B3CA7-116F-1E2C-E73F-453C88AB5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EACFE-FF68-AE7A-2D9F-168FB10048D7}"/>
              </a:ext>
            </a:extLst>
          </p:cNvPr>
          <p:cNvSpPr>
            <a:spLocks noGrp="1"/>
          </p:cNvSpPr>
          <p:nvPr>
            <p:ph type="body" idx="1"/>
          </p:nvPr>
        </p:nvSpPr>
        <p:spPr/>
        <p:txBody>
          <a:bodyPr/>
          <a:lstStyle/>
          <a:p>
            <a:r>
              <a:rPr lang="en-US" dirty="0"/>
              <a:t>This formula aims to find the best fitting line for a given dataset by calculating coefficients for each independent variable that collectively result in the smallest residual sum of squares.</a:t>
            </a:r>
          </a:p>
        </p:txBody>
      </p:sp>
      <p:sp>
        <p:nvSpPr>
          <p:cNvPr id="4" name="Slide Number Placeholder 3">
            <a:extLst>
              <a:ext uri="{FF2B5EF4-FFF2-40B4-BE49-F238E27FC236}">
                <a16:creationId xmlns:a16="http://schemas.microsoft.com/office/drawing/2014/main" id="{9D32C986-CC54-BCAA-DAE4-626386A8A9B0}"/>
              </a:ext>
            </a:extLst>
          </p:cNvPr>
          <p:cNvSpPr>
            <a:spLocks noGrp="1"/>
          </p:cNvSpPr>
          <p:nvPr>
            <p:ph type="sldNum" sz="quarter" idx="5"/>
          </p:nvPr>
        </p:nvSpPr>
        <p:spPr/>
        <p:txBody>
          <a:bodyPr/>
          <a:lstStyle/>
          <a:p>
            <a:fld id="{BFDD6F49-EBB7-4CCF-97A8-E526BB28BB69}" type="slidenum">
              <a:rPr lang="en-US" smtClean="0"/>
              <a:t>6</a:t>
            </a:fld>
            <a:endParaRPr lang="en-US" dirty="0"/>
          </a:p>
        </p:txBody>
      </p:sp>
    </p:spTree>
    <p:extLst>
      <p:ext uri="{BB962C8B-B14F-4D97-AF65-F5344CB8AC3E}">
        <p14:creationId xmlns:p14="http://schemas.microsoft.com/office/powerpoint/2010/main" val="273760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B861-4153-CA90-508F-28BA3882E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C85E6-5A8B-C7E7-2D01-B2ECBF4CC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E4DA1-103E-66C9-05E9-A3A2D33D8DB6}"/>
              </a:ext>
            </a:extLst>
          </p:cNvPr>
          <p:cNvSpPr>
            <a:spLocks noGrp="1"/>
          </p:cNvSpPr>
          <p:nvPr>
            <p:ph type="body" idx="1"/>
          </p:nvPr>
        </p:nvSpPr>
        <p:spPr/>
        <p:txBody>
          <a:bodyPr/>
          <a:lstStyle/>
          <a:p>
            <a:r>
              <a:rPr lang="en-US" dirty="0"/>
              <a:t>The formula measures model prediction accuracy for ground-truth values in the training data. If RSS = 0, then the model perfectly predicts the dependent variables. However, having a score of zero is not always the best case scenario as it may be a sign of overfitting on the training data and multicollinearity may be the cause of the overfitting.</a:t>
            </a:r>
          </a:p>
        </p:txBody>
      </p:sp>
      <p:sp>
        <p:nvSpPr>
          <p:cNvPr id="4" name="Slide Number Placeholder 3">
            <a:extLst>
              <a:ext uri="{FF2B5EF4-FFF2-40B4-BE49-F238E27FC236}">
                <a16:creationId xmlns:a16="http://schemas.microsoft.com/office/drawing/2014/main" id="{151D2FA7-85D6-F764-447B-76F934C3BF7B}"/>
              </a:ext>
            </a:extLst>
          </p:cNvPr>
          <p:cNvSpPr>
            <a:spLocks noGrp="1"/>
          </p:cNvSpPr>
          <p:nvPr>
            <p:ph type="sldNum" sz="quarter" idx="5"/>
          </p:nvPr>
        </p:nvSpPr>
        <p:spPr/>
        <p:txBody>
          <a:bodyPr/>
          <a:lstStyle/>
          <a:p>
            <a:fld id="{BFDD6F49-EBB7-4CCF-97A8-E526BB28BB69}" type="slidenum">
              <a:rPr lang="en-US" smtClean="0"/>
              <a:t>7</a:t>
            </a:fld>
            <a:endParaRPr lang="en-US" dirty="0"/>
          </a:p>
        </p:txBody>
      </p:sp>
    </p:spTree>
    <p:extLst>
      <p:ext uri="{BB962C8B-B14F-4D97-AF65-F5344CB8AC3E}">
        <p14:creationId xmlns:p14="http://schemas.microsoft.com/office/powerpoint/2010/main" val="419287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D1ED2-2FA0-1AEE-FBC6-2448AA2EB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DA0F2-5277-48AA-2056-4C3B31E3B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38D39-11E3-4CAA-72BA-DDE1795602A2}"/>
              </a:ext>
            </a:extLst>
          </p:cNvPr>
          <p:cNvSpPr>
            <a:spLocks noGrp="1"/>
          </p:cNvSpPr>
          <p:nvPr>
            <p:ph type="body" idx="1"/>
          </p:nvPr>
        </p:nvSpPr>
        <p:spPr/>
        <p:txBody>
          <a:bodyPr/>
          <a:lstStyle/>
          <a:p>
            <a:r>
              <a:rPr lang="en-US" dirty="0"/>
              <a:t>The penalty is the sum of the squares of the model’s coefficient</a:t>
            </a:r>
          </a:p>
        </p:txBody>
      </p:sp>
      <p:sp>
        <p:nvSpPr>
          <p:cNvPr id="4" name="Slide Number Placeholder 3">
            <a:extLst>
              <a:ext uri="{FF2B5EF4-FFF2-40B4-BE49-F238E27FC236}">
                <a16:creationId xmlns:a16="http://schemas.microsoft.com/office/drawing/2014/main" id="{F96F3CC6-2450-4039-09ED-9078A093D6AC}"/>
              </a:ext>
            </a:extLst>
          </p:cNvPr>
          <p:cNvSpPr>
            <a:spLocks noGrp="1"/>
          </p:cNvSpPr>
          <p:nvPr>
            <p:ph type="sldNum" sz="quarter" idx="5"/>
          </p:nvPr>
        </p:nvSpPr>
        <p:spPr/>
        <p:txBody>
          <a:bodyPr/>
          <a:lstStyle/>
          <a:p>
            <a:fld id="{BFDD6F49-EBB7-4CCF-97A8-E526BB28BB69}" type="slidenum">
              <a:rPr lang="en-US" smtClean="0"/>
              <a:t>8</a:t>
            </a:fld>
            <a:endParaRPr lang="en-US" dirty="0"/>
          </a:p>
        </p:txBody>
      </p:sp>
    </p:spTree>
    <p:extLst>
      <p:ext uri="{BB962C8B-B14F-4D97-AF65-F5344CB8AC3E}">
        <p14:creationId xmlns:p14="http://schemas.microsoft.com/office/powerpoint/2010/main" val="2802074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6FA4D-B6BD-131F-D3CF-93E4B6CF2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46B3C-4D75-52ED-DACA-0B42CD393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D4BAD-DD12-3048-5AEB-9FDF43C94720}"/>
              </a:ext>
            </a:extLst>
          </p:cNvPr>
          <p:cNvSpPr>
            <a:spLocks noGrp="1"/>
          </p:cNvSpPr>
          <p:nvPr>
            <p:ph type="body" idx="1"/>
          </p:nvPr>
        </p:nvSpPr>
        <p:spPr/>
        <p:txBody>
          <a:bodyPr/>
          <a:lstStyle/>
          <a:p>
            <a:r>
              <a:rPr lang="en-US" dirty="0"/>
              <a:t>What is hyperparameter lambda, it’s a perimeter that dictates the strength of regularization.</a:t>
            </a:r>
          </a:p>
          <a:p>
            <a:endParaRPr lang="en-US" dirty="0"/>
          </a:p>
          <a:p>
            <a:r>
              <a:rPr lang="en-US" dirty="0"/>
              <a:t>Remember that coefficients mark a given predictor’s effect on the predicted value. Once added, the penalty counteracts high coefficients by reducing all coefficient values, also called as coefficient shrinkage. This minimizes every predictor’s effect and reduces overfitting on training data.</a:t>
            </a:r>
          </a:p>
          <a:p>
            <a:endParaRPr lang="en-US" dirty="0"/>
          </a:p>
          <a:p>
            <a:r>
              <a:rPr lang="en-US" dirty="0"/>
              <a:t>Furthermore, note that ridge regression does not shrink every coefficient by the same value but rather based on their initial size and that ridge regression does not reduce a coefficients number to absolute zero.</a:t>
            </a:r>
          </a:p>
          <a:p>
            <a:endParaRPr lang="en-US" dirty="0"/>
          </a:p>
          <a:p>
            <a:r>
              <a:rPr lang="en-US" dirty="0"/>
              <a:t>With that discussed, we will be moving forward to the lasso regression.</a:t>
            </a:r>
          </a:p>
        </p:txBody>
      </p:sp>
      <p:sp>
        <p:nvSpPr>
          <p:cNvPr id="4" name="Slide Number Placeholder 3">
            <a:extLst>
              <a:ext uri="{FF2B5EF4-FFF2-40B4-BE49-F238E27FC236}">
                <a16:creationId xmlns:a16="http://schemas.microsoft.com/office/drawing/2014/main" id="{0C7855DA-A70B-F468-DF46-4F4EF4CD8CD6}"/>
              </a:ext>
            </a:extLst>
          </p:cNvPr>
          <p:cNvSpPr>
            <a:spLocks noGrp="1"/>
          </p:cNvSpPr>
          <p:nvPr>
            <p:ph type="sldNum" sz="quarter" idx="5"/>
          </p:nvPr>
        </p:nvSpPr>
        <p:spPr/>
        <p:txBody>
          <a:bodyPr/>
          <a:lstStyle/>
          <a:p>
            <a:fld id="{BFDD6F49-EBB7-4CCF-97A8-E526BB28BB69}" type="slidenum">
              <a:rPr lang="en-US" smtClean="0"/>
              <a:t>9</a:t>
            </a:fld>
            <a:endParaRPr lang="en-US" dirty="0"/>
          </a:p>
        </p:txBody>
      </p:sp>
    </p:spTree>
    <p:extLst>
      <p:ext uri="{BB962C8B-B14F-4D97-AF65-F5344CB8AC3E}">
        <p14:creationId xmlns:p14="http://schemas.microsoft.com/office/powerpoint/2010/main" val="346481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C234D-D5D7-81CA-6587-93F8C1FEE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C7DA0-3FFB-06BA-638A-DCD9D51A5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3A6AB-DBF0-CA99-1188-61114214FA6E}"/>
              </a:ext>
            </a:extLst>
          </p:cNvPr>
          <p:cNvSpPr>
            <a:spLocks noGrp="1"/>
          </p:cNvSpPr>
          <p:nvPr>
            <p:ph type="body" idx="1"/>
          </p:nvPr>
        </p:nvSpPr>
        <p:spPr/>
        <p:txBody>
          <a:bodyPr/>
          <a:lstStyle/>
          <a:p>
            <a:r>
              <a:rPr lang="en-US" dirty="0"/>
              <a:t>High dimensional data – is considered when the number of independent variables are much larger than the dependent variables. Lasso regression can help reduce dimensionality by shrinking the coefficients to zero.</a:t>
            </a:r>
          </a:p>
          <a:p>
            <a:endParaRPr lang="en-US" dirty="0"/>
          </a:p>
          <a:p>
            <a:r>
              <a:rPr lang="en-US" dirty="0"/>
              <a:t>Automatic feature selection – automatically shrinks the coefficients toward zero leaving the model with only the most important variables to make predictions</a:t>
            </a:r>
          </a:p>
        </p:txBody>
      </p:sp>
      <p:sp>
        <p:nvSpPr>
          <p:cNvPr id="4" name="Slide Number Placeholder 3">
            <a:extLst>
              <a:ext uri="{FF2B5EF4-FFF2-40B4-BE49-F238E27FC236}">
                <a16:creationId xmlns:a16="http://schemas.microsoft.com/office/drawing/2014/main" id="{5787F488-5DD3-085B-2C55-27FEFC8AD64F}"/>
              </a:ext>
            </a:extLst>
          </p:cNvPr>
          <p:cNvSpPr>
            <a:spLocks noGrp="1"/>
          </p:cNvSpPr>
          <p:nvPr>
            <p:ph type="sldNum" sz="quarter" idx="5"/>
          </p:nvPr>
        </p:nvSpPr>
        <p:spPr/>
        <p:txBody>
          <a:bodyPr/>
          <a:lstStyle/>
          <a:p>
            <a:fld id="{BFDD6F49-EBB7-4CCF-97A8-E526BB28BB69}" type="slidenum">
              <a:rPr lang="en-US" smtClean="0"/>
              <a:t>10</a:t>
            </a:fld>
            <a:endParaRPr lang="en-US" dirty="0"/>
          </a:p>
        </p:txBody>
      </p:sp>
    </p:spTree>
    <p:extLst>
      <p:ext uri="{BB962C8B-B14F-4D97-AF65-F5344CB8AC3E}">
        <p14:creationId xmlns:p14="http://schemas.microsoft.com/office/powerpoint/2010/main" val="345651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A65F2-74B9-2ADF-0408-2B932ADE4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6D019-AA51-F509-8D63-B2A484DC1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349F5-77EE-C70F-D699-C3AFCB652950}"/>
              </a:ext>
            </a:extLst>
          </p:cNvPr>
          <p:cNvSpPr>
            <a:spLocks noGrp="1"/>
          </p:cNvSpPr>
          <p:nvPr>
            <p:ph type="body" idx="1"/>
          </p:nvPr>
        </p:nvSpPr>
        <p:spPr/>
        <p:txBody>
          <a:bodyPr/>
          <a:lstStyle/>
          <a:p>
            <a:r>
              <a:rPr lang="en-US" dirty="0"/>
              <a:t>What is a Bias-Variance Tradeoff? It’s a principle or concept that trades between high variance with low bias, and low variance with high bias. Wherein as bias increases, the model predicts less accurately on a given dataset while, as variance increases, the model predicts less accurately on other datasets. Like if the predictive model is overfitted on the given dataset, upon testing it on other datasets, it will predict the outcome less accurately compared to the original dataset it was trained on.</a:t>
            </a:r>
          </a:p>
          <a:p>
            <a:endParaRPr lang="en-US" dirty="0"/>
          </a:p>
          <a:p>
            <a:r>
              <a:rPr lang="en-US" dirty="0"/>
              <a:t>X axis – regularization strength</a:t>
            </a:r>
          </a:p>
          <a:p>
            <a:r>
              <a:rPr lang="en-US" dirty="0"/>
              <a:t>Y axis – error terms</a:t>
            </a:r>
          </a:p>
          <a:p>
            <a:endParaRPr lang="en-US" dirty="0"/>
          </a:p>
          <a:p>
            <a:r>
              <a:rPr lang="en-US" dirty="0"/>
              <a:t>Blue – measures the model’s prediction if trained on different dataset. High variance means model is too sensitive. Higher lambda = more stable model</a:t>
            </a:r>
          </a:p>
          <a:p>
            <a:endParaRPr lang="en-US" dirty="0"/>
          </a:p>
          <a:p>
            <a:r>
              <a:rPr lang="en-US" dirty="0"/>
              <a:t>Red – Bias, it measures the difference between the predicted and true values.  Higher lambda, coefficient shrink too much, bias grows</a:t>
            </a:r>
          </a:p>
          <a:p>
            <a:endParaRPr lang="en-US" dirty="0"/>
          </a:p>
          <a:p>
            <a:r>
              <a:rPr lang="en-US" dirty="0"/>
              <a:t>Black – Mean squared error, it measures how far the predictions are compared to the true values. Zero lambda, where variance is high, the </a:t>
            </a:r>
            <a:r>
              <a:rPr lang="en-US" dirty="0" err="1"/>
              <a:t>mse</a:t>
            </a:r>
            <a:r>
              <a:rPr lang="en-US" dirty="0"/>
              <a:t> is also high, at high lambda, coefficient shrink in turn model has high bias, the </a:t>
            </a:r>
            <a:r>
              <a:rPr lang="en-US" dirty="0" err="1"/>
              <a:t>mse</a:t>
            </a:r>
            <a:r>
              <a:rPr lang="en-US" dirty="0"/>
              <a:t> is also high, but on moderate lambda, the MSE reaches its lowest point and is the most optimal lambda for the regression.</a:t>
            </a:r>
          </a:p>
        </p:txBody>
      </p:sp>
      <p:sp>
        <p:nvSpPr>
          <p:cNvPr id="4" name="Slide Number Placeholder 3">
            <a:extLst>
              <a:ext uri="{FF2B5EF4-FFF2-40B4-BE49-F238E27FC236}">
                <a16:creationId xmlns:a16="http://schemas.microsoft.com/office/drawing/2014/main" id="{FD783D5A-CD39-D529-1BE1-CF9DD4175683}"/>
              </a:ext>
            </a:extLst>
          </p:cNvPr>
          <p:cNvSpPr>
            <a:spLocks noGrp="1"/>
          </p:cNvSpPr>
          <p:nvPr>
            <p:ph type="sldNum" sz="quarter" idx="5"/>
          </p:nvPr>
        </p:nvSpPr>
        <p:spPr/>
        <p:txBody>
          <a:bodyPr/>
          <a:lstStyle/>
          <a:p>
            <a:fld id="{BFDD6F49-EBB7-4CCF-97A8-E526BB28BB69}" type="slidenum">
              <a:rPr lang="en-US" smtClean="0"/>
              <a:t>11</a:t>
            </a:fld>
            <a:endParaRPr lang="en-US" dirty="0"/>
          </a:p>
        </p:txBody>
      </p:sp>
    </p:spTree>
    <p:extLst>
      <p:ext uri="{BB962C8B-B14F-4D97-AF65-F5344CB8AC3E}">
        <p14:creationId xmlns:p14="http://schemas.microsoft.com/office/powerpoint/2010/main" val="166930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64679-A3E3-A880-681C-0799682BC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4EDD8-AFA7-D787-254E-5D07FFEDC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7577D-3E6E-3E29-F140-09AC70504355}"/>
              </a:ext>
            </a:extLst>
          </p:cNvPr>
          <p:cNvSpPr>
            <a:spLocks noGrp="1"/>
          </p:cNvSpPr>
          <p:nvPr>
            <p:ph type="body" idx="1"/>
          </p:nvPr>
        </p:nvSpPr>
        <p:spPr/>
        <p:txBody>
          <a:bodyPr/>
          <a:lstStyle/>
          <a:p>
            <a:r>
              <a:rPr lang="en-US" dirty="0"/>
              <a:t>After analyzing our data, we’ll spit the data into training set and test set, after splitting the data, we apply rescaling to the data. Z-score scaling is a common scaling approach which rescales features to share a standard deviation of 1 and a mean of zero.</a:t>
            </a:r>
          </a:p>
        </p:txBody>
      </p:sp>
      <p:sp>
        <p:nvSpPr>
          <p:cNvPr id="4" name="Slide Number Placeholder 3">
            <a:extLst>
              <a:ext uri="{FF2B5EF4-FFF2-40B4-BE49-F238E27FC236}">
                <a16:creationId xmlns:a16="http://schemas.microsoft.com/office/drawing/2014/main" id="{EEAB1E12-D893-6B13-58EC-ED9DE449B20A}"/>
              </a:ext>
            </a:extLst>
          </p:cNvPr>
          <p:cNvSpPr>
            <a:spLocks noGrp="1"/>
          </p:cNvSpPr>
          <p:nvPr>
            <p:ph type="sldNum" sz="quarter" idx="5"/>
          </p:nvPr>
        </p:nvSpPr>
        <p:spPr/>
        <p:txBody>
          <a:bodyPr/>
          <a:lstStyle/>
          <a:p>
            <a:fld id="{BFDD6F49-EBB7-4CCF-97A8-E526BB28BB69}" type="slidenum">
              <a:rPr lang="en-US" smtClean="0"/>
              <a:t>12</a:t>
            </a:fld>
            <a:endParaRPr lang="en-US" dirty="0"/>
          </a:p>
        </p:txBody>
      </p:sp>
    </p:spTree>
    <p:extLst>
      <p:ext uri="{BB962C8B-B14F-4D97-AF65-F5344CB8AC3E}">
        <p14:creationId xmlns:p14="http://schemas.microsoft.com/office/powerpoint/2010/main" val="1959166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5109526"/>
            <a:ext cx="10923934" cy="747715"/>
          </a:xfrm>
        </p:spPr>
        <p:txBody>
          <a:bodyPr anchor="t">
            <a:no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5972629"/>
            <a:ext cx="10923934" cy="480373"/>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744401"/>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ABBB2EBE-FB22-4464-85D2-2DC9E22B7327}" type="datetime1">
              <a:rPr lang="en-US" smtClean="0"/>
              <a:t>10/8/2025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58836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1005686"/>
            <a:ext cx="7538424" cy="4474526"/>
          </a:xfrm>
        </p:spPr>
        <p:txBody>
          <a:bodyPr anchor="t">
            <a:normAutofit/>
          </a:bodyPr>
          <a:lstStyle>
            <a:lvl1pPr algn="l">
              <a:defRPr sz="4000"/>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21E1E88-96D7-4B6E-9891-F725EAD7A779}"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6280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Header 2">
    <p:bg>
      <p:bgRef idx="1001">
        <a:schemeClr val="bg1"/>
      </p:bgRef>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51E0CE-9A17-9D3C-A7CC-06FDBD105BA6}"/>
              </a:ext>
            </a:extLst>
          </p:cNvPr>
          <p:cNvSpPr>
            <a:spLocks noGrp="1"/>
          </p:cNvSpPr>
          <p:nvPr>
            <p:ph type="pic" sz="quarter" idx="13"/>
          </p:nvPr>
        </p:nvSpPr>
        <p:spPr>
          <a:xfrm>
            <a:off x="0" y="0"/>
            <a:ext cx="12192000" cy="6858000"/>
          </a:xfrm>
          <a:custGeom>
            <a:avLst/>
            <a:gdLst>
              <a:gd name="connsiteX0" fmla="*/ 638176 w 12192000"/>
              <a:gd name="connsiteY0" fmla="*/ 1005840 h 6858000"/>
              <a:gd name="connsiteX1" fmla="*/ 638176 w 12192000"/>
              <a:gd name="connsiteY1" fmla="*/ 3589020 h 6858000"/>
              <a:gd name="connsiteX2" fmla="*/ 4892040 w 12192000"/>
              <a:gd name="connsiteY2" fmla="*/ 3589020 h 6858000"/>
              <a:gd name="connsiteX3" fmla="*/ 4892040 w 12192000"/>
              <a:gd name="connsiteY3" fmla="*/ 10058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38176" y="1005840"/>
                </a:moveTo>
                <a:lnTo>
                  <a:pt x="638176" y="3589020"/>
                </a:lnTo>
                <a:lnTo>
                  <a:pt x="4892040" y="3589020"/>
                </a:lnTo>
                <a:lnTo>
                  <a:pt x="4892040" y="1005840"/>
                </a:lnTo>
                <a:close/>
                <a:moveTo>
                  <a:pt x="0" y="0"/>
                </a:moveTo>
                <a:lnTo>
                  <a:pt x="12192000" y="0"/>
                </a:lnTo>
                <a:lnTo>
                  <a:pt x="12192000" y="6858000"/>
                </a:lnTo>
                <a:lnTo>
                  <a:pt x="0" y="6858000"/>
                </a:lnTo>
                <a:close/>
              </a:path>
            </a:pathLst>
          </a:custGeom>
          <a:blipFill>
            <a:blip r:embed="rId2">
              <a:alphaModFix amt="70000"/>
              <a:extLst>
                <a:ext uri="{28A0092B-C50C-407E-A947-70E740481C1C}">
                  <a14:useLocalDpi xmlns:a14="http://schemas.microsoft.com/office/drawing/2010/main" val="0"/>
                </a:ext>
              </a:extLst>
            </a:blip>
            <a:stretch>
              <a:fillRect/>
            </a:stretch>
          </a:blipFill>
          <a:ln>
            <a:noFill/>
          </a:ln>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19582" y="1277414"/>
            <a:ext cx="3390481" cy="2040031"/>
          </a:xfrm>
        </p:spPr>
        <p:txBody>
          <a:bodyPr anchor="b">
            <a:normAutofit/>
          </a:bodyPr>
          <a:lstStyle>
            <a:lvl1pPr algn="l">
              <a:defRPr sz="2000"/>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FB75AEA9-B03E-416B-AB0E-B8BDB13A2FBC}"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137999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4029" y="1001714"/>
            <a:ext cx="8481396" cy="1127761"/>
          </a:xfrm>
        </p:spPr>
        <p:txBody>
          <a:bodyPr anchor="t">
            <a:normAutofit/>
          </a:bodyPr>
          <a:lstStyle>
            <a:lvl1pPr>
              <a:defRPr sz="20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4029" y="2495234"/>
            <a:ext cx="8481396" cy="3727766"/>
          </a:xfrm>
        </p:spPr>
        <p:txBody>
          <a:bodyPr anchor="b">
            <a:normAutofit/>
          </a:bodyPr>
          <a:lstStyle>
            <a:lvl1pPr marL="457200" indent="-457200">
              <a:buFont typeface="+mj-lt"/>
              <a:buAutoNum type="arabicPeriod"/>
              <a:defRPr sz="1800"/>
            </a:lvl1pPr>
            <a:lvl2pPr marL="685800" indent="-457200">
              <a:buFont typeface="+mj-lt"/>
              <a:buAutoNum type="arabicPeriod"/>
              <a:defRPr sz="1600"/>
            </a:lvl2pPr>
            <a:lvl3pPr marL="800100" indent="-342900">
              <a:buFont typeface="+mj-lt"/>
              <a:buAutoNum type="arabicPeriod"/>
              <a:defRPr sz="1400"/>
            </a:lvl3pPr>
            <a:lvl4pPr marL="1028700" indent="-342900">
              <a:buFont typeface="+mj-lt"/>
              <a:buAutoNum type="arabicPeriod"/>
              <a:defRPr sz="1200"/>
            </a:lvl4pPr>
            <a:lvl5pPr marL="1257300" indent="-342900">
              <a:buFont typeface="+mj-lt"/>
              <a:buAutoNum type="arabicPeriod"/>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A50F9B45-065C-464F-9831-00834C012ADA}" type="datetime1">
              <a:rPr lang="en-US" smtClean="0"/>
              <a:t>10/8/2025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46356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0819" y="1001210"/>
            <a:ext cx="8501606" cy="1140106"/>
          </a:xfrm>
        </p:spPr>
        <p:txBody>
          <a:bodyPr anchor="t">
            <a:normAutofit/>
          </a:bodyPr>
          <a:lstStyle>
            <a:lvl1pPr algn="l">
              <a:defRPr lang="en-US" sz="2000" b="1" kern="1200" dirty="0">
                <a:solidFill>
                  <a:schemeClr val="tx1"/>
                </a:solidFill>
                <a:latin typeface="+mj-lt"/>
                <a:ea typeface="+mj-ea"/>
                <a:cs typeface="+mj-cs"/>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2517494" y="2494344"/>
            <a:ext cx="9039828" cy="3727048"/>
          </a:xfrm>
        </p:spPr>
        <p:txBody>
          <a:bodyPr anchor="b">
            <a:normAutofit/>
          </a:bodyPr>
          <a:lstStyle>
            <a:lvl1pPr marL="0" indent="0" algn="r">
              <a:buNone/>
              <a:defRPr sz="1600"/>
            </a:lvl1pPr>
            <a:lvl2pPr marL="228600" indent="0" algn="r">
              <a:buNone/>
              <a:defRPr sz="1400"/>
            </a:lvl2pPr>
            <a:lvl3pPr marL="457200" indent="0" algn="r">
              <a:buNone/>
              <a:defRPr sz="1200"/>
            </a:lvl3pPr>
            <a:lvl4pPr marL="685800" indent="0" algn="r">
              <a:buNone/>
              <a:defRPr sz="1100"/>
            </a:lvl4pPr>
            <a:lvl5pPr marL="914400" indent="0" algn="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4D391C6A-0494-4B7E-9472-DADF91B98535}" type="datetime1">
              <a:rPr lang="en-US" smtClean="0"/>
              <a:t>10/8/2025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3500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001715"/>
            <a:ext cx="4663440" cy="1494475"/>
          </a:xfrm>
        </p:spPr>
        <p:txBody>
          <a:bodyPr anchor="t">
            <a:normAutofit/>
          </a:bodyPr>
          <a:lstStyle>
            <a:lvl1pPr>
              <a:defRPr sz="2000"/>
            </a:lvl1pPr>
          </a:lstStyle>
          <a:p>
            <a:r>
              <a:rPr lang="en-US"/>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5900120"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77190"/>
            <a:ext cx="4663440" cy="334581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07115F66-B3E6-4551-B22E-4B287AA00525}" type="datetime1">
              <a:rPr lang="en-US" smtClean="0"/>
              <a:t>10/8/2025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18682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4D008B-B58A-49A6-B780-8AC32F8DB6AB}"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50878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965E8A-5DB2-44C5-94A8-F7DD4B37DE5E}"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0117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1817" y="1748474"/>
            <a:ext cx="4300709" cy="4474525"/>
          </a:xfrm>
        </p:spPr>
        <p:txBody>
          <a:bodyPr>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0" y="1748474"/>
            <a:ext cx="6209054" cy="447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B3A65A2-73D1-4F04-A594-B1C8591CE583}"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6887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5"/>
            <a:ext cx="4328498" cy="4855526"/>
          </a:xfrm>
        </p:spPr>
        <p:txBody>
          <a:bodyPr>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1001715"/>
            <a:ext cx="6209053" cy="522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6C4CB19-F540-47E4-AE8D-86093485D6F9}"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2929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634999"/>
            <a:ext cx="3385523" cy="5588001"/>
          </a:xfrm>
        </p:spPr>
        <p:txBody>
          <a:bodyPr>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6" y="634999"/>
            <a:ext cx="7152028" cy="558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B4D0328-810B-40CA-B11F-6AF8F0D17527}"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0265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1001714"/>
            <a:ext cx="10923934" cy="746761"/>
          </a:xfrm>
        </p:spPr>
        <p:txBody>
          <a:bodyPr>
            <a:normAutofit/>
          </a:bodyPr>
          <a:lstStyle>
            <a:lvl1pPr>
              <a:defRPr sz="20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30" y="2129475"/>
            <a:ext cx="10923934"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7D1C5AD-5FE9-4049-93FF-29C232757302}"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0647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343EA0-3696-3715-1EEE-DEB34ADCD8DA}"/>
              </a:ext>
            </a:extLst>
          </p:cNvPr>
          <p:cNvSpPr>
            <a:spLocks noGrp="1"/>
          </p:cNvSpPr>
          <p:nvPr>
            <p:ph type="title"/>
          </p:nvPr>
        </p:nvSpPr>
        <p:spPr>
          <a:xfrm>
            <a:off x="653970" y="998315"/>
            <a:ext cx="10903352" cy="746568"/>
          </a:xfrm>
        </p:spPr>
        <p:txBody>
          <a:bodyPr anchor="t">
            <a:normAutofit/>
          </a:bodyPr>
          <a:lstStyle>
            <a:lvl1pPr algn="l">
              <a:defRPr sz="2000"/>
            </a:lvl1pPr>
          </a:lstStyle>
          <a:p>
            <a:r>
              <a:rPr lang="en-US"/>
              <a:t>Click to edit Master title style</a:t>
            </a:r>
          </a:p>
        </p:txBody>
      </p:sp>
      <p:sp>
        <p:nvSpPr>
          <p:cNvPr id="8" name="Content Placeholder 2">
            <a:extLst>
              <a:ext uri="{FF2B5EF4-FFF2-40B4-BE49-F238E27FC236}">
                <a16:creationId xmlns:a16="http://schemas.microsoft.com/office/drawing/2014/main" id="{8DE672E2-7582-87E8-0C4F-B5A2E74BEB51}"/>
              </a:ext>
            </a:extLst>
          </p:cNvPr>
          <p:cNvSpPr>
            <a:spLocks noGrp="1"/>
          </p:cNvSpPr>
          <p:nvPr>
            <p:ph idx="1"/>
          </p:nvPr>
        </p:nvSpPr>
        <p:spPr>
          <a:xfrm>
            <a:off x="653970" y="1741989"/>
            <a:ext cx="10903352" cy="4462041"/>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5D47398-8F54-4553-9E44-E198307EB338}"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2617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905497" y="634998"/>
            <a:ext cx="5652467" cy="1122375"/>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1"/>
            <a:ext cx="5348905"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905497" y="2129475"/>
            <a:ext cx="5652467"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727BB111-C2A9-4350-82A1-58A445D7B23B}" type="datetime1">
              <a:rPr lang="en-US" smtClean="0"/>
              <a:t>10/8/2025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8573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8"/>
            <a:ext cx="6595448" cy="1122376"/>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9" y="2129475"/>
            <a:ext cx="6595449"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6070" y="0"/>
            <a:ext cx="4405930"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AC39754D-1116-4C0C-B39A-66DCB006B9C3}" type="datetime1">
              <a:rPr lang="en-US" smtClean="0"/>
              <a:t>10/8/2025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0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962522" y="634998"/>
            <a:ext cx="6595442" cy="1113477"/>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405930"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962522" y="2129475"/>
            <a:ext cx="6595442"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5D3074CB-54D8-4658-9345-2E06CF496946}" type="datetime1">
              <a:rPr lang="en-US" smtClean="0"/>
              <a:t>10/8/2025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202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34998"/>
            <a:ext cx="6616831" cy="1113477"/>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2129475"/>
            <a:ext cx="6616831"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86070" y="0"/>
            <a:ext cx="4405929"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6CE1DCAC-91FF-48AA-8332-B3D8B0C3325E}" type="datetime1">
              <a:rPr lang="en-US" smtClean="0"/>
              <a:t>10/8/2025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2525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634999"/>
            <a:ext cx="4789067" cy="14763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498"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35946" y="2492387"/>
            <a:ext cx="4796216" cy="373061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012EA0AA-3442-4526-9247-C35D31D34EC5}"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518685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9"/>
            <a:ext cx="4714880" cy="147546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30" y="2491461"/>
            <a:ext cx="4714122" cy="3731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871018" y="0"/>
            <a:ext cx="6320981"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DFA33AF-C058-40A1-8BC4-79044A4F5CC6}"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91181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634998"/>
            <a:ext cx="4714869" cy="1113477"/>
          </a:xfrm>
        </p:spPr>
        <p:txBody>
          <a:bodyPr anchor="b">
            <a:normAutofit/>
          </a:bodyPr>
          <a:lstStyle>
            <a:lvl1pPr>
              <a:defRPr sz="20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502"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2129475"/>
            <a:ext cx="4714870" cy="40935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487201F0-C155-4BA9-A7E2-6A6E98554A92}"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41544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8"/>
            <a:ext cx="4714880" cy="1122376"/>
          </a:xfrm>
        </p:spPr>
        <p:txBody>
          <a:bodyPr anchor="b">
            <a:norm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30" y="2138374"/>
            <a:ext cx="4714880" cy="40846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8DC67C22-7906-45FB-B644-11E9E5674389}"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99522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86071" y="634999"/>
            <a:ext cx="3771894" cy="1475462"/>
          </a:xfrm>
        </p:spPr>
        <p:txBody>
          <a:bodyPr anchor="b">
            <a:normAutofit/>
          </a:bodyPr>
          <a:lstStyle>
            <a:lvl1pPr>
              <a:defRPr sz="20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229473"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786213" y="2491461"/>
            <a:ext cx="3771751" cy="3731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9E7A2417-6D8D-490F-A1BD-926AE0A194B4}" type="datetime1">
              <a:rPr lang="en-US" smtClean="0"/>
              <a:t>10/8/2025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3395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9478" y="1000758"/>
            <a:ext cx="4301105" cy="3604032"/>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29477" y="4731336"/>
            <a:ext cx="4301106" cy="1125906"/>
          </a:xfrm>
        </p:spPr>
        <p:txBody>
          <a:bodyPr anchor="t">
            <a:normAutofit/>
          </a:bodyPr>
          <a:lstStyle>
            <a:lvl1pPr marL="0" indent="0" algn="l">
              <a:buFont typeface="Arial" panose="020B0604020202020204" pitchFamily="34" charset="0"/>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286503"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6747BAED-5106-419E-8EA6-E77BB5562E22}"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322821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1A505-C877-AAD5-1029-407A21A21D40}"/>
              </a:ext>
            </a:extLst>
          </p:cNvPr>
          <p:cNvSpPr>
            <a:spLocks noGrp="1"/>
          </p:cNvSpPr>
          <p:nvPr>
            <p:ph type="title"/>
          </p:nvPr>
        </p:nvSpPr>
        <p:spPr>
          <a:xfrm>
            <a:off x="630819" y="1001210"/>
            <a:ext cx="3775116" cy="1140106"/>
          </a:xfrm>
        </p:spPr>
        <p:txBody>
          <a:bodyPr anchor="t">
            <a:normAutofit/>
          </a:bodyPr>
          <a:lstStyle>
            <a:lvl1pPr algn="l">
              <a:defRPr lang="en-US" sz="2000" b="1" kern="1200" dirty="0">
                <a:solidFill>
                  <a:schemeClr val="tx1"/>
                </a:solidFill>
                <a:latin typeface="+mj-lt"/>
                <a:ea typeface="+mj-ea"/>
                <a:cs typeface="+mj-cs"/>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0819" y="2495233"/>
            <a:ext cx="3775246" cy="3727767"/>
          </a:xfrm>
        </p:spPr>
        <p:txBody>
          <a:bodyPr anchor="b"/>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962527" y="0"/>
            <a:ext cx="7229472"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83343F5D-8631-4EC3-AA19-E201987224D6}"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00140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29044" y="1001716"/>
            <a:ext cx="2828919" cy="1875474"/>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8172447"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729044" y="3242950"/>
            <a:ext cx="2828919" cy="2980050"/>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F368B30C-4205-4EC7-9D0F-9E9D0FC0DD7D}"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4999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728526"/>
            <a:ext cx="3385523" cy="1494474"/>
          </a:xfrm>
        </p:spPr>
        <p:txBody>
          <a:bodyPr anchor="t">
            <a:normAutofit/>
          </a:bodyPr>
          <a:lstStyle>
            <a:lvl1pPr>
              <a:defRPr sz="20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98176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728527"/>
            <a:ext cx="6208724" cy="1494474"/>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776EEE6-12E9-48D2-BC70-647AAF0505A0}"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5901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362766"/>
            <a:ext cx="2828932" cy="1860234"/>
          </a:xfrm>
        </p:spPr>
        <p:txBody>
          <a:bodyPr anchor="t">
            <a:normAutofit/>
          </a:bodyPr>
          <a:lstStyle>
            <a:lvl1pPr>
              <a:defRPr sz="20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61505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362766"/>
            <a:ext cx="7580324" cy="1860234"/>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426460-CEA3-444B-B128-99C417D8CAD0}"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8452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27442"/>
            <a:ext cx="2828932" cy="1868747"/>
          </a:xfrm>
        </p:spPr>
        <p:txBody>
          <a:bodyPr anchor="t">
            <a:normAutofit/>
          </a:bodyPr>
          <a:lstStyle>
            <a:lvl1pPr>
              <a:defRPr sz="20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65B3A449-D76F-413E-9B52-EDEB2BC0E252}"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634998"/>
            <a:ext cx="7580324" cy="1861191"/>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242948"/>
            <a:ext cx="12192000" cy="3615051"/>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3547449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86455E2B-693F-0DD2-26AC-67AA70B45073}"/>
              </a:ext>
            </a:extLst>
          </p:cNvPr>
          <p:cNvSpPr>
            <a:spLocks noGrp="1"/>
          </p:cNvSpPr>
          <p:nvPr>
            <p:ph type="title"/>
          </p:nvPr>
        </p:nvSpPr>
        <p:spPr>
          <a:xfrm>
            <a:off x="634030" y="1001714"/>
            <a:ext cx="10923934" cy="746761"/>
          </a:xfrm>
        </p:spPr>
        <p:txBody>
          <a:bodyPr>
            <a:normAutofit/>
          </a:bodyPr>
          <a:lstStyle>
            <a:lvl1pPr>
              <a:defRPr sz="2000"/>
            </a:lvl1pPr>
          </a:lstStyle>
          <a:p>
            <a:r>
              <a:rPr lang="en-US"/>
              <a:t>Click to edit Master title style</a:t>
            </a:r>
          </a:p>
        </p:txBody>
      </p:sp>
      <p:sp>
        <p:nvSpPr>
          <p:cNvPr id="3" name="Picture Placeholder 2">
            <a:extLst>
              <a:ext uri="{FF2B5EF4-FFF2-40B4-BE49-F238E27FC236}">
                <a16:creationId xmlns:a16="http://schemas.microsoft.com/office/drawing/2014/main" id="{D28FDF04-AF36-4C53-2B47-758C51330E46}"/>
              </a:ext>
            </a:extLst>
          </p:cNvPr>
          <p:cNvSpPr>
            <a:spLocks noGrp="1"/>
          </p:cNvSpPr>
          <p:nvPr>
            <p:ph type="pic" sz="quarter" idx="15"/>
          </p:nvPr>
        </p:nvSpPr>
        <p:spPr>
          <a:xfrm>
            <a:off x="612775" y="2128838"/>
            <a:ext cx="6230938" cy="4084637"/>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2138373"/>
            <a:ext cx="4333867" cy="40846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EF70935-B7EB-4F6E-B2C9-E1D5104E10A7}"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79576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8"/>
            <a:ext cx="4714881" cy="1494477"/>
          </a:xfrm>
        </p:spPr>
        <p:txBody>
          <a:bodyPr>
            <a:normAutofit/>
          </a:bodyPr>
          <a:lstStyle>
            <a:lvl1pPr>
              <a:defRPr sz="2000"/>
            </a:lvl1pPr>
          </a:lstStyle>
          <a:p>
            <a:r>
              <a:rPr lang="en-US"/>
              <a:t>Click to edit Master title style</a:t>
            </a:r>
          </a:p>
        </p:txBody>
      </p:sp>
      <p:sp>
        <p:nvSpPr>
          <p:cNvPr id="4" name="Picture Placeholder 3">
            <a:extLst>
              <a:ext uri="{FF2B5EF4-FFF2-40B4-BE49-F238E27FC236}">
                <a16:creationId xmlns:a16="http://schemas.microsoft.com/office/drawing/2014/main" id="{6199E625-0591-755C-CDEE-6DC8D4C8A3B3}"/>
              </a:ext>
            </a:extLst>
          </p:cNvPr>
          <p:cNvSpPr>
            <a:spLocks noGrp="1"/>
          </p:cNvSpPr>
          <p:nvPr>
            <p:ph type="pic" sz="quarter" idx="15"/>
          </p:nvPr>
        </p:nvSpPr>
        <p:spPr>
          <a:xfrm>
            <a:off x="633413" y="2495550"/>
            <a:ext cx="4714875" cy="372745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286499" y="634998"/>
            <a:ext cx="5271465" cy="558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AC97BAC-B430-4A4F-8AAE-25504BF97745}"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92728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634999"/>
            <a:ext cx="3768108" cy="1489090"/>
          </a:xfrm>
        </p:spPr>
        <p:txBody>
          <a:bodyPr anchor="t">
            <a:normAutofit/>
          </a:bodyPr>
          <a:lstStyle>
            <a:lvl1pPr>
              <a:defRPr sz="2000"/>
            </a:lvl1pPr>
          </a:lstStyle>
          <a:p>
            <a:r>
              <a:rPr lang="en-US"/>
              <a:t>Click to edit Master title style</a:t>
            </a:r>
          </a:p>
        </p:txBody>
      </p:sp>
      <p:sp>
        <p:nvSpPr>
          <p:cNvPr id="4" name="Picture Placeholder 3">
            <a:extLst>
              <a:ext uri="{FF2B5EF4-FFF2-40B4-BE49-F238E27FC236}">
                <a16:creationId xmlns:a16="http://schemas.microsoft.com/office/drawing/2014/main" id="{55AAFD1D-E8BD-E7CF-2F52-2E94E9C5F71A}"/>
              </a:ext>
            </a:extLst>
          </p:cNvPr>
          <p:cNvSpPr>
            <a:spLocks noGrp="1"/>
          </p:cNvSpPr>
          <p:nvPr>
            <p:ph type="pic" sz="quarter" idx="15"/>
          </p:nvPr>
        </p:nvSpPr>
        <p:spPr>
          <a:xfrm>
            <a:off x="614361" y="2495550"/>
            <a:ext cx="3787777" cy="372745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348911" y="634999"/>
            <a:ext cx="6209054" cy="5588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E5308BF-577E-411A-821A-2AA9C5E73396}"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439900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01209"/>
            <a:ext cx="4712297" cy="1110177"/>
          </a:xfrm>
        </p:spPr>
        <p:txBody>
          <a:bodyPr anchor="t">
            <a:normAutofit/>
          </a:bodyPr>
          <a:lstStyle>
            <a:lvl1pPr algn="l">
              <a:defRPr sz="20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6608" y="1001208"/>
            <a:ext cx="5654233" cy="4849795"/>
          </a:xfrm>
          <a:blipFill>
            <a:blip r:embed="rId2">
              <a:alphaModFix amt="70000"/>
              <a:extLst>
                <a:ext uri="{28A0092B-C50C-407E-A947-70E740481C1C}">
                  <a14:useLocalDpi xmlns:a14="http://schemas.microsoft.com/office/drawing/2010/main" val="0"/>
                </a:ext>
              </a:extLst>
            </a:blip>
            <a:stretch>
              <a:fillRect/>
            </a:stretch>
          </a:blipFill>
        </p:spPr>
        <p:txBody>
          <a:bodyPr/>
          <a:lstStyle>
            <a:lvl1pPr algn="l">
              <a:defRPr/>
            </a:lvl1pPr>
          </a:lstStyle>
          <a:p>
            <a:r>
              <a:rPr lang="en-US"/>
              <a:t>Click icon to add picture</a:t>
            </a: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2961" y="2212975"/>
            <a:ext cx="4713120" cy="3638028"/>
          </a:xfrm>
        </p:spPr>
        <p:txBody>
          <a:bodyPr anchor="b"/>
          <a:lstStyle>
            <a:lvl1pPr marL="0" indent="0" algn="l">
              <a:buNone/>
              <a:defRPr/>
            </a:lvl1pPr>
            <a:lvl2pPr marL="228600" indent="0" algn="l">
              <a:buNone/>
              <a:defRPr/>
            </a:lvl2pPr>
            <a:lvl3pPr marL="457200" indent="0" algn="l">
              <a:buNone/>
              <a:defRPr/>
            </a:lvl3pPr>
            <a:lvl4pPr marL="685800" indent="0" algn="l">
              <a:buNone/>
              <a:defRPr/>
            </a:lvl4pPr>
            <a:lvl5pPr marL="914400" indent="0" algn="l">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F65A0531-E492-459B-B5F8-B48480709ADD}"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58635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23" y="4718304"/>
            <a:ext cx="6209071" cy="1504696"/>
          </a:xfrm>
        </p:spPr>
        <p:txBody>
          <a:bodyPr>
            <a:normAutofit/>
          </a:bodyPr>
          <a:lstStyle>
            <a:lvl1pPr>
              <a:lnSpc>
                <a:spcPct val="120000"/>
              </a:lnSpc>
              <a:defRPr sz="24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30" y="603503"/>
            <a:ext cx="10923934" cy="4334256"/>
          </a:xfrm>
        </p:spPr>
        <p:txBody>
          <a:bodyPr anchor="b">
            <a:normAutofit/>
          </a:bodyPr>
          <a:lstStyle>
            <a:lvl1pPr marL="0" indent="0">
              <a:lnSpc>
                <a:spcPct val="90000"/>
              </a:lnSpc>
              <a:spcBef>
                <a:spcPts val="0"/>
              </a:spcBef>
              <a:buNone/>
              <a:defRPr sz="161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854AC42-AB5C-493F-94C9-41671FE62C0C}" type="datetime1">
              <a:rPr lang="en-US" smtClean="0"/>
              <a:t>10/8/2025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87031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634999"/>
            <a:ext cx="4328497" cy="3726811"/>
          </a:xfrm>
        </p:spPr>
        <p:txBody>
          <a:bodyPr anchor="t">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742810"/>
            <a:ext cx="4328497" cy="148019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905502" y="0"/>
            <a:ext cx="6286498"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EC640154-3073-4609-8CFE-EF7D9B7F2C89}" type="datetime1">
              <a:rPr lang="en-US" smtClean="0"/>
              <a:t>10/8/2025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095585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970F2694-D515-4CFA-8484-B1EE82FAD9A7}" type="datetime1">
              <a:rPr lang="en-US" smtClean="0"/>
              <a:t>10/8/2025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58879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23200" b="1">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B1D4E15-C594-493D-A687-1BB311070D3D}" type="datetime1">
              <a:rPr lang="en-US" smtClean="0"/>
              <a:t>10/8/2025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20486578"/>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630936"/>
            <a:ext cx="8481395"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4DC2947-5726-47C7-9F62-7982FB64C89C}" type="datetime1">
              <a:rPr lang="en-US" smtClean="0"/>
              <a:t>10/8/2025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632037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tatement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748474"/>
            <a:ext cx="8481399" cy="4474526"/>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D0F165A-D0E4-4A06-9114-A4FBF37E05E1}" type="datetime1">
              <a:rPr lang="en-US" smtClean="0"/>
              <a:t>10/8/2025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4368632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634998"/>
            <a:ext cx="8502777" cy="558800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409BD76-8429-4C23-AF1B-974C8518AFB9}" type="datetime1">
              <a:rPr lang="en-US" smtClean="0"/>
              <a:t>10/8/2025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36168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431536"/>
            <a:ext cx="8970264"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AC98919C-4701-4166-9CD4-E2FA7FE45E8F}" type="datetime1">
              <a:rPr lang="en-US" smtClean="0"/>
              <a:t>10/8/2025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8656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0936" y="5109526"/>
            <a:ext cx="9043416" cy="706058"/>
          </a:xfrm>
        </p:spPr>
        <p:txBody>
          <a:bodyPr anchor="b">
            <a:normAutofit/>
          </a:bodyPr>
          <a:lstStyle>
            <a:lvl1pPr>
              <a:lnSpc>
                <a:spcPct val="120000"/>
              </a:lnSpc>
              <a:defRPr sz="24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0936" y="1005839"/>
            <a:ext cx="9041078" cy="3355971"/>
          </a:xfrm>
        </p:spPr>
        <p:txBody>
          <a:bodyPr anchor="t">
            <a:normAutofit/>
          </a:bodyPr>
          <a:lstStyle>
            <a:lvl1pPr marL="164592" indent="-164592">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115E3FC-1E02-4439-9388-C71CA72C9EB3}" type="datetime1">
              <a:rPr lang="en-US" smtClean="0"/>
              <a:t>10/8/2025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1962733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5475285"/>
            <a:ext cx="8961683" cy="747715"/>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30" y="1001715"/>
            <a:ext cx="8939738" cy="3726811"/>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F493E14-3578-48CE-A8AD-938F42ED612B}" type="datetime1">
              <a:rPr lang="en-US" smtClean="0"/>
              <a:t>10/8/2025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0130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0936" y="5109526"/>
            <a:ext cx="9043416" cy="706058"/>
          </a:xfrm>
        </p:spPr>
        <p:txBody>
          <a:bodyPr anchor="b">
            <a:normAutofit/>
          </a:bodyPr>
          <a:lstStyle>
            <a:lvl1pPr>
              <a:lnSpc>
                <a:spcPct val="120000"/>
              </a:lnSpc>
              <a:defRPr sz="24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0936" y="1005839"/>
            <a:ext cx="9041078" cy="3355971"/>
          </a:xfrm>
        </p:spPr>
        <p:txBody>
          <a:bodyPr anchor="t">
            <a:normAutofit/>
          </a:bodyPr>
          <a:lstStyle>
            <a:lvl1pPr marL="164592" indent="-164592">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B115E3FC-1E02-4439-9388-C71CA72C9EB3}" type="datetime1">
              <a:rPr lang="en-US" smtClean="0"/>
              <a:t>10/8/2025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3480409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58886C-4B5A-5A60-890E-21FF7CAA429C}"/>
              </a:ext>
            </a:extLst>
          </p:cNvPr>
          <p:cNvSpPr>
            <a:spLocks noGrp="1"/>
          </p:cNvSpPr>
          <p:nvPr>
            <p:ph type="title"/>
          </p:nvPr>
        </p:nvSpPr>
        <p:spPr>
          <a:xfrm>
            <a:off x="653970" y="998315"/>
            <a:ext cx="10903352" cy="746568"/>
          </a:xfrm>
        </p:spPr>
        <p:txBody>
          <a:bodyPr anchor="t">
            <a:normAutofit/>
          </a:bodyPr>
          <a:lstStyle>
            <a:lvl1pPr algn="l">
              <a:defRPr sz="2000"/>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53969" y="2125883"/>
            <a:ext cx="5246151" cy="4097117"/>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6504" y="2125883"/>
            <a:ext cx="5270817" cy="4097117"/>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0B346EE-0112-4F51-B9BD-C74D3E411CF8}" type="datetime1">
              <a:rPr lang="en-US" smtClean="0"/>
              <a:t>10/8/2025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28498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04CB-7455-655E-34D7-F4B57D1BE563}"/>
              </a:ext>
            </a:extLst>
          </p:cNvPr>
          <p:cNvSpPr>
            <a:spLocks noGrp="1"/>
          </p:cNvSpPr>
          <p:nvPr>
            <p:ph type="title"/>
          </p:nvPr>
        </p:nvSpPr>
        <p:spPr>
          <a:xfrm>
            <a:off x="5910263" y="1001210"/>
            <a:ext cx="3767137" cy="1862137"/>
          </a:xfrm>
        </p:spPr>
        <p:txBody>
          <a:bodyPr>
            <a:normAutofit/>
          </a:bodyPr>
          <a:lstStyle>
            <a:lvl1pPr algn="l">
              <a:defRPr sz="2000"/>
            </a:lvl1pPr>
          </a:lstStyle>
          <a:p>
            <a:r>
              <a:rPr lang="en-US"/>
              <a:t>Click to edit Master title style</a:t>
            </a:r>
          </a:p>
        </p:txBody>
      </p:sp>
      <p:sp>
        <p:nvSpPr>
          <p:cNvPr id="9" name="Picture Placeholder 8">
            <a:extLst>
              <a:ext uri="{FF2B5EF4-FFF2-40B4-BE49-F238E27FC236}">
                <a16:creationId xmlns:a16="http://schemas.microsoft.com/office/drawing/2014/main" id="{9B444908-361A-7CAD-7359-097080F0969D}"/>
              </a:ext>
            </a:extLst>
          </p:cNvPr>
          <p:cNvSpPr>
            <a:spLocks noGrp="1"/>
          </p:cNvSpPr>
          <p:nvPr>
            <p:ph type="pic" sz="quarter" idx="13"/>
          </p:nvPr>
        </p:nvSpPr>
        <p:spPr>
          <a:xfrm>
            <a:off x="0" y="0"/>
            <a:ext cx="4962525"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CA94B8B7-A305-B816-E552-FCB6868F54C0}"/>
              </a:ext>
            </a:extLst>
          </p:cNvPr>
          <p:cNvSpPr>
            <a:spLocks noGrp="1"/>
          </p:cNvSpPr>
          <p:nvPr>
            <p:ph type="dt" sz="half" idx="10"/>
          </p:nvPr>
        </p:nvSpPr>
        <p:spPr>
          <a:xfrm>
            <a:off x="9747250" y="1001210"/>
            <a:ext cx="1263650" cy="365125"/>
          </a:xfrm>
        </p:spPr>
        <p:txBody>
          <a:bodyPr rIns="0" anchor="t"/>
          <a:lstStyle>
            <a:lvl1pPr algn="r">
              <a:defRPr lang="en-US" sz="1600" kern="1200" smtClean="0">
                <a:solidFill>
                  <a:schemeClr val="tx1"/>
                </a:solidFill>
                <a:latin typeface="+mn-lt"/>
                <a:ea typeface="+mn-ea"/>
                <a:cs typeface="+mn-cs"/>
              </a:defRPr>
            </a:lvl1pPr>
          </a:lstStyle>
          <a:p>
            <a:fld id="{AFC7BED0-EC46-4B77-BCF2-84871B7790D3}" type="datetime1">
              <a:rPr lang="en-US" smtClean="0"/>
              <a:pPr/>
              <a:t>10/8/2025</a:t>
            </a:fld>
            <a:endParaRPr lang="en-US" dirty="0"/>
          </a:p>
        </p:txBody>
      </p:sp>
      <p:sp>
        <p:nvSpPr>
          <p:cNvPr id="14" name="Text Placeholder 13">
            <a:extLst>
              <a:ext uri="{FF2B5EF4-FFF2-40B4-BE49-F238E27FC236}">
                <a16:creationId xmlns:a16="http://schemas.microsoft.com/office/drawing/2014/main" id="{847083C5-1DCD-4E5E-C3E4-0159994DEC46}"/>
              </a:ext>
            </a:extLst>
          </p:cNvPr>
          <p:cNvSpPr>
            <a:spLocks noGrp="1"/>
          </p:cNvSpPr>
          <p:nvPr>
            <p:ph type="body" sz="quarter" idx="15"/>
          </p:nvPr>
        </p:nvSpPr>
        <p:spPr>
          <a:xfrm>
            <a:off x="5910263" y="5853114"/>
            <a:ext cx="5100637" cy="365126"/>
          </a:xfrm>
        </p:spPr>
        <p:txBody>
          <a:bodyPr anchor="b">
            <a:noAutofit/>
          </a:bodyPr>
          <a:lstStyle>
            <a:lvl1pPr marL="0" indent="0" algn="l">
              <a:buNone/>
              <a:defRPr sz="16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p:txBody>
      </p:sp>
      <p:sp>
        <p:nvSpPr>
          <p:cNvPr id="4" name="Footer Placeholder 3">
            <a:extLst>
              <a:ext uri="{FF2B5EF4-FFF2-40B4-BE49-F238E27FC236}">
                <a16:creationId xmlns:a16="http://schemas.microsoft.com/office/drawing/2014/main" id="{80500F9B-C26D-DB3E-C68F-3E04FB41D9E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79DA870C-1BE8-313C-BB1B-F9AAF2B9ABAE}"/>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32372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5CF8238-5EE4-F3D1-7D25-C9A6960F5EE0}"/>
              </a:ext>
            </a:extLst>
          </p:cNvPr>
          <p:cNvSpPr>
            <a:spLocks noGrp="1"/>
          </p:cNvSpPr>
          <p:nvPr>
            <p:ph type="title"/>
          </p:nvPr>
        </p:nvSpPr>
        <p:spPr>
          <a:xfrm>
            <a:off x="653970" y="998315"/>
            <a:ext cx="10903352" cy="746568"/>
          </a:xfrm>
        </p:spPr>
        <p:txBody>
          <a:bodyPr anchor="t">
            <a:normAutofit/>
          </a:bodyPr>
          <a:lstStyle>
            <a:lvl1pPr algn="l">
              <a:defRPr sz="20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30" y="2125883"/>
            <a:ext cx="5266090" cy="744964"/>
          </a:xfrm>
        </p:spPr>
        <p:txBody>
          <a:bodyPr anchor="b">
            <a:normAutofit/>
          </a:bodyPr>
          <a:lstStyle>
            <a:lvl1pPr marL="0" indent="0">
              <a:lnSpc>
                <a:spcPct val="90000"/>
              </a:lnSpc>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500" y="2116983"/>
            <a:ext cx="5251530" cy="753865"/>
          </a:xfrm>
        </p:spPr>
        <p:txBody>
          <a:bodyPr anchor="b">
            <a:normAutofit/>
          </a:bodyPr>
          <a:lstStyle>
            <a:lvl1pPr marL="0" indent="0">
              <a:lnSpc>
                <a:spcPct val="90000"/>
              </a:lnSpc>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30" y="3242950"/>
            <a:ext cx="5266086" cy="2908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3242950"/>
            <a:ext cx="5270822" cy="2980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783ED7F-E940-4961-BE10-E0BA748E8C41}" type="datetime1">
              <a:rPr lang="en-US" smtClean="0"/>
              <a:t>10/8/2025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51455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9F47DC-03E0-08E9-D00B-3295E93E8D5E}"/>
              </a:ext>
            </a:extLst>
          </p:cNvPr>
          <p:cNvSpPr>
            <a:spLocks noGrp="1"/>
          </p:cNvSpPr>
          <p:nvPr>
            <p:ph type="title"/>
          </p:nvPr>
        </p:nvSpPr>
        <p:spPr>
          <a:xfrm>
            <a:off x="653970" y="998315"/>
            <a:ext cx="10903352" cy="746568"/>
          </a:xfrm>
        </p:spPr>
        <p:txBody>
          <a:bodyPr anchor="t">
            <a:normAutofit/>
          </a:bodyPr>
          <a:lstStyle>
            <a:lvl1pPr algn="l">
              <a:defRPr sz="2000"/>
            </a:lvl1p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DEAD619-A05B-46EA-A088-0985985AF27E}" type="datetime1">
              <a:rPr lang="en-US" smtClean="0"/>
              <a:t>10/8/2025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31737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337DFC6D-F328-4016-9C10-CFAF5ED0E20E}" type="datetime1">
              <a:rPr lang="en-US" smtClean="0"/>
              <a:t>10/8/2025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2199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9" y="634999"/>
            <a:ext cx="3788455" cy="1870090"/>
          </a:xfrm>
        </p:spPr>
        <p:txBody>
          <a:bodyPr anchor="t">
            <a:normAutofit/>
          </a:bodyPr>
          <a:lstStyle>
            <a:lvl1pPr>
              <a:defRPr sz="20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877190"/>
            <a:ext cx="3754911" cy="334581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348910" y="634999"/>
            <a:ext cx="6226055" cy="558800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4D45F152-C1D4-4501-8734-EF1E352F4073}" type="datetime1">
              <a:rPr lang="en-US" smtClean="0"/>
              <a:t>10/8/2025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771735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83C42F-F801-D867-BF01-F343F2A331C7}"/>
              </a:ext>
            </a:extLst>
          </p:cNvPr>
          <p:cNvSpPr>
            <a:spLocks noGrp="1"/>
          </p:cNvSpPr>
          <p:nvPr>
            <p:ph type="title"/>
          </p:nvPr>
        </p:nvSpPr>
        <p:spPr>
          <a:xfrm>
            <a:off x="634029" y="634999"/>
            <a:ext cx="3788455" cy="1870090"/>
          </a:xfrm>
        </p:spPr>
        <p:txBody>
          <a:bodyPr anchor="t">
            <a:normAutofit/>
          </a:bodyPr>
          <a:lstStyle>
            <a:lvl1pPr>
              <a:defRPr sz="2000"/>
            </a:lvl1pPr>
          </a:lstStyle>
          <a:p>
            <a:r>
              <a:rPr lang="en-US"/>
              <a:t>Click to edit Master title style</a:t>
            </a:r>
          </a:p>
        </p:txBody>
      </p:sp>
      <p:sp>
        <p:nvSpPr>
          <p:cNvPr id="9" name="Text Placeholder 3">
            <a:extLst>
              <a:ext uri="{FF2B5EF4-FFF2-40B4-BE49-F238E27FC236}">
                <a16:creationId xmlns:a16="http://schemas.microsoft.com/office/drawing/2014/main" id="{123FAAF8-49F4-2BEF-8AD7-BA81E464F605}"/>
              </a:ext>
            </a:extLst>
          </p:cNvPr>
          <p:cNvSpPr>
            <a:spLocks noGrp="1"/>
          </p:cNvSpPr>
          <p:nvPr>
            <p:ph type="body" sz="half" idx="2"/>
          </p:nvPr>
        </p:nvSpPr>
        <p:spPr>
          <a:xfrm>
            <a:off x="634028" y="2877190"/>
            <a:ext cx="3754911" cy="3345810"/>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EC07554-04FF-E631-0501-FB0067068A7D}"/>
              </a:ext>
            </a:extLst>
          </p:cNvPr>
          <p:cNvSpPr>
            <a:spLocks noGrp="1"/>
          </p:cNvSpPr>
          <p:nvPr>
            <p:ph idx="13"/>
          </p:nvPr>
        </p:nvSpPr>
        <p:spPr>
          <a:xfrm>
            <a:off x="5348910" y="634999"/>
            <a:ext cx="6226055" cy="558800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8DA0EE8F-C5DB-4FC2-948D-A1FFA4E4956D}" type="datetime1">
              <a:rPr lang="en-US" smtClean="0"/>
              <a:t>10/8/2025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610401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1381759"/>
            <a:ext cx="7538424" cy="1495431"/>
          </a:xfrm>
        </p:spPr>
        <p:txBody>
          <a:bodyPr anchor="b">
            <a:noAutofit/>
          </a:bodyPr>
          <a:lstStyle>
            <a:lvl1pPr>
              <a:defRPr sz="2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9" y="3615051"/>
            <a:ext cx="10869119" cy="260794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0BB5AAB-6534-40BB-A83B-579564260AAB}"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7439846"/>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8409385" cy="1861190"/>
          </a:xfrm>
        </p:spPr>
        <p:txBody>
          <a:bodyPr anchor="b">
            <a:noAutofit/>
          </a:bodyPr>
          <a:lstStyle>
            <a:lvl1pPr>
              <a:defRPr sz="2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3622994"/>
            <a:ext cx="8409385" cy="1486531"/>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39FEA4D-FFB8-488B-9CC0-0ED932110694}"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62427661"/>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clusion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977115" y="2673960"/>
            <a:ext cx="6030409" cy="1336668"/>
          </a:xfrm>
        </p:spPr>
        <p:txBody>
          <a:bodyPr anchor="b">
            <a:noAutofit/>
          </a:bodyPr>
          <a:lstStyle>
            <a:lvl1pPr>
              <a:defRPr sz="2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977116" y="4363656"/>
            <a:ext cx="6602238" cy="1487347"/>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1056647-DA7E-467E-90F1-CC920742D025}" type="datetime1">
              <a:rPr lang="en-US" smtClean="0"/>
              <a:t>10/8/2025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302924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Picture and Da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04CB-7455-655E-34D7-F4B57D1BE563}"/>
              </a:ext>
            </a:extLst>
          </p:cNvPr>
          <p:cNvSpPr>
            <a:spLocks noGrp="1"/>
          </p:cNvSpPr>
          <p:nvPr>
            <p:ph type="title"/>
          </p:nvPr>
        </p:nvSpPr>
        <p:spPr>
          <a:xfrm>
            <a:off x="5910263" y="1001210"/>
            <a:ext cx="3767137" cy="1862137"/>
          </a:xfrm>
        </p:spPr>
        <p:txBody>
          <a:bodyPr>
            <a:normAutofit/>
          </a:bodyPr>
          <a:lstStyle>
            <a:lvl1pPr algn="l">
              <a:defRPr sz="2000"/>
            </a:lvl1pPr>
          </a:lstStyle>
          <a:p>
            <a:r>
              <a:rPr lang="en-US"/>
              <a:t>Click to edit Master title style</a:t>
            </a:r>
          </a:p>
        </p:txBody>
      </p:sp>
      <p:sp>
        <p:nvSpPr>
          <p:cNvPr id="9" name="Picture Placeholder 8">
            <a:extLst>
              <a:ext uri="{FF2B5EF4-FFF2-40B4-BE49-F238E27FC236}">
                <a16:creationId xmlns:a16="http://schemas.microsoft.com/office/drawing/2014/main" id="{9B444908-361A-7CAD-7359-097080F0969D}"/>
              </a:ext>
            </a:extLst>
          </p:cNvPr>
          <p:cNvSpPr>
            <a:spLocks noGrp="1"/>
          </p:cNvSpPr>
          <p:nvPr>
            <p:ph type="pic" sz="quarter" idx="13"/>
          </p:nvPr>
        </p:nvSpPr>
        <p:spPr>
          <a:xfrm>
            <a:off x="0" y="0"/>
            <a:ext cx="4962525" cy="685800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endParaRPr lang="en-US" dirty="0"/>
          </a:p>
        </p:txBody>
      </p:sp>
      <p:sp>
        <p:nvSpPr>
          <p:cNvPr id="14" name="Text Placeholder 13">
            <a:extLst>
              <a:ext uri="{FF2B5EF4-FFF2-40B4-BE49-F238E27FC236}">
                <a16:creationId xmlns:a16="http://schemas.microsoft.com/office/drawing/2014/main" id="{847083C5-1DCD-4E5E-C3E4-0159994DEC46}"/>
              </a:ext>
            </a:extLst>
          </p:cNvPr>
          <p:cNvSpPr>
            <a:spLocks noGrp="1"/>
          </p:cNvSpPr>
          <p:nvPr>
            <p:ph type="body" sz="quarter" idx="15"/>
          </p:nvPr>
        </p:nvSpPr>
        <p:spPr>
          <a:xfrm>
            <a:off x="5910263" y="5853114"/>
            <a:ext cx="5100637" cy="365126"/>
          </a:xfrm>
        </p:spPr>
        <p:txBody>
          <a:bodyPr anchor="b">
            <a:noAutofit/>
          </a:bodyPr>
          <a:lstStyle>
            <a:lvl1pPr marL="0" indent="0" algn="l">
              <a:buNone/>
              <a:defRPr sz="16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p:txBody>
      </p:sp>
      <p:sp>
        <p:nvSpPr>
          <p:cNvPr id="4" name="Footer Placeholder 3">
            <a:extLst>
              <a:ext uri="{FF2B5EF4-FFF2-40B4-BE49-F238E27FC236}">
                <a16:creationId xmlns:a16="http://schemas.microsoft.com/office/drawing/2014/main" id="{80500F9B-C26D-DB3E-C68F-3E04FB41D9E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79DA870C-1BE8-313C-BB1B-F9AAF2B9ABAE}"/>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Text Placeholder 13">
            <a:extLst>
              <a:ext uri="{FF2B5EF4-FFF2-40B4-BE49-F238E27FC236}">
                <a16:creationId xmlns:a16="http://schemas.microsoft.com/office/drawing/2014/main" id="{A17163E2-A2D7-EAAF-56A4-FDEC0EE8C3FF}"/>
              </a:ext>
            </a:extLst>
          </p:cNvPr>
          <p:cNvSpPr>
            <a:spLocks noGrp="1"/>
          </p:cNvSpPr>
          <p:nvPr>
            <p:ph type="body" sz="quarter" idx="16" hasCustomPrompt="1"/>
          </p:nvPr>
        </p:nvSpPr>
        <p:spPr>
          <a:xfrm>
            <a:off x="9749028" y="1001210"/>
            <a:ext cx="1261872" cy="365126"/>
          </a:xfrm>
        </p:spPr>
        <p:txBody>
          <a:bodyPr lIns="0" rIns="0" anchor="t">
            <a:noAutofit/>
          </a:bodyPr>
          <a:lstStyle>
            <a:lvl1pPr marL="0" indent="0" algn="r">
              <a:buNone/>
              <a:defRPr sz="16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dirty="0"/>
              <a:t>M/D/</a:t>
            </a:r>
            <a:r>
              <a:rPr lang="en-US" dirty="0" err="1"/>
              <a:t>YYYY</a:t>
            </a:r>
            <a:endParaRPr lang="en-US" dirty="0"/>
          </a:p>
        </p:txBody>
      </p:sp>
    </p:spTree>
    <p:extLst>
      <p:ext uri="{BB962C8B-B14F-4D97-AF65-F5344CB8AC3E}">
        <p14:creationId xmlns:p14="http://schemas.microsoft.com/office/powerpoint/2010/main" val="2208765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634999"/>
            <a:ext cx="7538424" cy="3346767"/>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362766"/>
            <a:ext cx="6595449" cy="1860234"/>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F8F92A36-2584-4CAF-9790-2DE257F1CF05}"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415311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635000"/>
            <a:ext cx="8095015" cy="375213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728525"/>
            <a:ext cx="7514086" cy="112871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FC25D07-A851-41D0-AADA-3030D044D44E}"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931585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BC1DC7F4-5862-4E2F-A99E-0F5A2A76447E}" type="datetime1">
              <a:rPr lang="en-US" smtClean="0"/>
              <a:t>10/8/2025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644023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B68A6E56-99AC-4B8B-BAE8-02D071180C47}" type="datetime1">
              <a:rPr lang="en-US" smtClean="0"/>
              <a:t>10/8/2025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90185407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77" r:id="rId5"/>
    <p:sldLayoutId id="2147483885" r:id="rId6"/>
    <p:sldLayoutId id="2147483832" r:id="rId7"/>
    <p:sldLayoutId id="2147483833" r:id="rId8"/>
    <p:sldLayoutId id="2147483834" r:id="rId9"/>
    <p:sldLayoutId id="2147483835" r:id="rId10"/>
    <p:sldLayoutId id="2147483879" r:id="rId11"/>
    <p:sldLayoutId id="2147483836" r:id="rId12"/>
    <p:sldLayoutId id="2147483878" r:id="rId13"/>
    <p:sldLayoutId id="2147483837" r:id="rId14"/>
    <p:sldLayoutId id="2147483838" r:id="rId15"/>
    <p:sldLayoutId id="2147483839" r:id="rId16"/>
    <p:sldLayoutId id="2147483840" r:id="rId17"/>
    <p:sldLayoutId id="2147483841" r:id="rId18"/>
    <p:sldLayoutId id="2147483842" r:id="rId19"/>
    <p:sldLayoutId id="214748388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81"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84" r:id="rId48"/>
    <p:sldLayoutId id="2147483869" r:id="rId49"/>
    <p:sldLayoutId id="2147483870" r:id="rId50"/>
    <p:sldLayoutId id="2147483871" r:id="rId51"/>
    <p:sldLayoutId id="2147483872" r:id="rId52"/>
    <p:sldLayoutId id="2147483873" r:id="rId53"/>
    <p:sldLayoutId id="2147483874" r:id="rId54"/>
    <p:sldLayoutId id="2147483875" r:id="rId55"/>
    <p:sldLayoutId id="2147483876" r:id="rId56"/>
    <p:sldLayoutId id="2147483883" r:id="rId57"/>
  </p:sldLayoutIdLst>
  <p:hf sldNum="0" hdr="0" ftr="0" dt="0"/>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5.xml"/><Relationship Id="rId6" Type="http://schemas.openxmlformats.org/officeDocument/2006/relationships/audio" Target="../media/audio1.wav"/><Relationship Id="rId5" Type="http://schemas.openxmlformats.org/officeDocument/2006/relationships/image" Target="../media/image1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8.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8.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39.xml"/><Relationship Id="rId7" Type="http://schemas.openxmlformats.org/officeDocument/2006/relationships/image" Target="../media/image56.gif"/><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55.gif"/><Relationship Id="rId5" Type="http://schemas.openxmlformats.org/officeDocument/2006/relationships/image" Target="../media/image54.gif"/><Relationship Id="rId4" Type="http://schemas.openxmlformats.org/officeDocument/2006/relationships/notesSlide" Target="../notesSlides/notesSlide27.xml"/><Relationship Id="rId9" Type="http://schemas.openxmlformats.org/officeDocument/2006/relationships/image" Target="../media/image58.gif"/></Relationships>
</file>

<file path=ppt/slides/_rels/slide3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85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D8B15-1EA5-201E-0C61-8625744A6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CEDF7-18C7-44CF-6632-9012F2739BC6}"/>
              </a:ext>
            </a:extLst>
          </p:cNvPr>
          <p:cNvSpPr>
            <a:spLocks noGrp="1"/>
          </p:cNvSpPr>
          <p:nvPr>
            <p:ph type="title"/>
          </p:nvPr>
        </p:nvSpPr>
        <p:spPr>
          <a:xfrm>
            <a:off x="342900" y="364013"/>
            <a:ext cx="6795471" cy="783274"/>
          </a:xfrm>
        </p:spPr>
        <p:txBody>
          <a:bodyPr>
            <a:normAutofit/>
          </a:bodyPr>
          <a:lstStyle/>
          <a:p>
            <a:r>
              <a:rPr lang="en-US" sz="4000" dirty="0"/>
              <a:t>What is Lasso Regression?</a:t>
            </a:r>
          </a:p>
        </p:txBody>
      </p:sp>
      <p:sp>
        <p:nvSpPr>
          <p:cNvPr id="8" name="Rectangle 7">
            <a:extLst>
              <a:ext uri="{FF2B5EF4-FFF2-40B4-BE49-F238E27FC236}">
                <a16:creationId xmlns:a16="http://schemas.microsoft.com/office/drawing/2014/main" id="{652DDFCA-5C9D-616D-8A13-0F7F5629A1FB}"/>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75000"/>
                  </a:schemeClr>
                </a:solidFill>
              </a:ln>
            </a:endParaRPr>
          </a:p>
        </p:txBody>
      </p:sp>
      <p:sp>
        <p:nvSpPr>
          <p:cNvPr id="5" name="Content Placeholder 4">
            <a:extLst>
              <a:ext uri="{FF2B5EF4-FFF2-40B4-BE49-F238E27FC236}">
                <a16:creationId xmlns:a16="http://schemas.microsoft.com/office/drawing/2014/main" id="{AB80595A-EB36-42E2-15C4-2F335B891007}"/>
              </a:ext>
            </a:extLst>
          </p:cNvPr>
          <p:cNvSpPr>
            <a:spLocks noGrp="1"/>
          </p:cNvSpPr>
          <p:nvPr>
            <p:ph sz="quarter" idx="14"/>
          </p:nvPr>
        </p:nvSpPr>
        <p:spPr>
          <a:xfrm>
            <a:off x="5374639" y="1215074"/>
            <a:ext cx="6361131" cy="5007927"/>
          </a:xfrm>
        </p:spPr>
        <p:txBody>
          <a:bodyPr/>
          <a:lstStyle/>
          <a:p>
            <a:r>
              <a:rPr lang="en-US" sz="2500" dirty="0"/>
              <a:t>It is a </a:t>
            </a:r>
            <a:r>
              <a:rPr lang="en-US" sz="2500" b="1" dirty="0"/>
              <a:t>statistical regularization technique</a:t>
            </a:r>
            <a:r>
              <a:rPr lang="en-US" sz="2500" dirty="0"/>
              <a:t> that corrects overfitted training data on machine learning models, similar to Ridge Regression. </a:t>
            </a:r>
          </a:p>
          <a:p>
            <a:endParaRPr lang="en-US" sz="2500" dirty="0"/>
          </a:p>
          <a:p>
            <a:r>
              <a:rPr lang="en-US" sz="2500" dirty="0"/>
              <a:t>Stands for </a:t>
            </a:r>
            <a:r>
              <a:rPr lang="en-US" sz="2500" b="1" i="1" dirty="0"/>
              <a:t>Least Absolute Shrinkage and Selection Operator</a:t>
            </a:r>
            <a:r>
              <a:rPr lang="en-US" sz="2500" dirty="0"/>
              <a:t>, also called as </a:t>
            </a:r>
            <a:r>
              <a:rPr lang="en-US" sz="2500" b="1" dirty="0"/>
              <a:t>L1 Regularization</a:t>
            </a:r>
            <a:r>
              <a:rPr lang="en-US" sz="2500" dirty="0"/>
              <a:t>, is frequently used to handle </a:t>
            </a:r>
            <a:r>
              <a:rPr lang="en-US" sz="2500" b="1" dirty="0"/>
              <a:t>high dimensional data </a:t>
            </a:r>
            <a:r>
              <a:rPr lang="en-US" sz="2500" dirty="0"/>
              <a:t>as it facilitate </a:t>
            </a:r>
            <a:r>
              <a:rPr lang="en-US" sz="2500" b="1" dirty="0"/>
              <a:t>automatic feature selection</a:t>
            </a:r>
            <a:r>
              <a:rPr lang="en-US" sz="2500" dirty="0"/>
              <a:t>.</a:t>
            </a:r>
            <a:endParaRPr lang="en-US" b="1" i="1" dirty="0"/>
          </a:p>
          <a:p>
            <a:endParaRPr lang="en-US" dirty="0"/>
          </a:p>
          <a:p>
            <a:endParaRPr lang="en-US" dirty="0"/>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66FF03D6-7B16-648A-9FDA-EB1CA3097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Tree>
    <p:extLst>
      <p:ext uri="{BB962C8B-B14F-4D97-AF65-F5344CB8AC3E}">
        <p14:creationId xmlns:p14="http://schemas.microsoft.com/office/powerpoint/2010/main" val="405358082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8ACA9-63D3-9B9E-F836-8DA981656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51EAE-DF37-FE34-AC98-0E3AC2CC1C1B}"/>
              </a:ext>
            </a:extLst>
          </p:cNvPr>
          <p:cNvSpPr>
            <a:spLocks noGrp="1"/>
          </p:cNvSpPr>
          <p:nvPr>
            <p:ph type="title"/>
          </p:nvPr>
        </p:nvSpPr>
        <p:spPr>
          <a:xfrm>
            <a:off x="342900" y="364013"/>
            <a:ext cx="6795471" cy="783274"/>
          </a:xfrm>
        </p:spPr>
        <p:txBody>
          <a:bodyPr>
            <a:normAutofit/>
          </a:bodyPr>
          <a:lstStyle/>
          <a:p>
            <a:r>
              <a:rPr lang="en-US" sz="4000" dirty="0"/>
              <a:t>What is Lasso Regression?</a:t>
            </a:r>
          </a:p>
        </p:txBody>
      </p:sp>
      <p:sp>
        <p:nvSpPr>
          <p:cNvPr id="8" name="Rectangle 7">
            <a:extLst>
              <a:ext uri="{FF2B5EF4-FFF2-40B4-BE49-F238E27FC236}">
                <a16:creationId xmlns:a16="http://schemas.microsoft.com/office/drawing/2014/main" id="{0C254CBA-7467-A5F4-6543-342B96238F55}"/>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6628F38D-FA6F-16B1-2CEF-005F1639C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4FDAC6BE-FF43-D39F-3A9B-62AFF98C6A74}"/>
              </a:ext>
            </a:extLst>
          </p:cNvPr>
          <p:cNvSpPr txBox="1">
            <a:spLocks/>
          </p:cNvSpPr>
          <p:nvPr/>
        </p:nvSpPr>
        <p:spPr>
          <a:xfrm>
            <a:off x="5397801" y="1318736"/>
            <a:ext cx="6184600"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Bias-Variance Tradeoff Graph:</a:t>
            </a:r>
          </a:p>
          <a:p>
            <a:endParaRPr lang="en-US" dirty="0"/>
          </a:p>
          <a:p>
            <a:endParaRPr lang="en-US" dirty="0"/>
          </a:p>
          <a:p>
            <a:endParaRPr lang="en-US" dirty="0"/>
          </a:p>
          <a:p>
            <a:r>
              <a:rPr lang="en-US" sz="2500" dirty="0"/>
              <a:t>Y = dependent variable</a:t>
            </a:r>
          </a:p>
          <a:p>
            <a:r>
              <a:rPr lang="en-US" sz="2500" dirty="0"/>
              <a:t>X = independent variable</a:t>
            </a:r>
          </a:p>
          <a:p>
            <a:r>
              <a:rPr lang="en-US" sz="2500" dirty="0"/>
              <a:t>B = regression coefficient</a:t>
            </a:r>
          </a:p>
          <a:p>
            <a:r>
              <a:rPr lang="en-US" sz="2500" dirty="0"/>
              <a:t>X</a:t>
            </a:r>
            <a:r>
              <a:rPr lang="en-US" sz="2500" baseline="-25000" dirty="0"/>
              <a:t>0 </a:t>
            </a:r>
            <a:r>
              <a:rPr lang="en-US" sz="2500" dirty="0"/>
              <a:t>= value of Y when X is zero</a:t>
            </a:r>
          </a:p>
        </p:txBody>
      </p:sp>
      <p:pic>
        <p:nvPicPr>
          <p:cNvPr id="6" name="Content Placeholder 5" descr="A graph of a line graph&#10;&#10;AI-generated content may be incorrect.">
            <a:extLst>
              <a:ext uri="{FF2B5EF4-FFF2-40B4-BE49-F238E27FC236}">
                <a16:creationId xmlns:a16="http://schemas.microsoft.com/office/drawing/2014/main" id="{95F66BC4-BA10-C65B-F6CF-76A3CCC238F4}"/>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5397801" y="2438399"/>
            <a:ext cx="6451299" cy="3431543"/>
          </a:xfrm>
        </p:spPr>
      </p:pic>
      <p:sp>
        <p:nvSpPr>
          <p:cNvPr id="12" name="Rectangle 11">
            <a:extLst>
              <a:ext uri="{FF2B5EF4-FFF2-40B4-BE49-F238E27FC236}">
                <a16:creationId xmlns:a16="http://schemas.microsoft.com/office/drawing/2014/main" id="{C8250062-8452-F85F-EC22-48A29AB2FC0B}"/>
              </a:ext>
            </a:extLst>
          </p:cNvPr>
          <p:cNvSpPr/>
          <p:nvPr/>
        </p:nvSpPr>
        <p:spPr>
          <a:xfrm>
            <a:off x="342900" y="5330668"/>
            <a:ext cx="3505200" cy="892333"/>
          </a:xfrm>
          <a:prstGeom prst="rect">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sp>
        <p:nvSpPr>
          <p:cNvPr id="11" name="TextBox 10">
            <a:extLst>
              <a:ext uri="{FF2B5EF4-FFF2-40B4-BE49-F238E27FC236}">
                <a16:creationId xmlns:a16="http://schemas.microsoft.com/office/drawing/2014/main" id="{B392C668-2FDB-9C04-8146-C07E90C05313}"/>
              </a:ext>
            </a:extLst>
          </p:cNvPr>
          <p:cNvSpPr txBox="1"/>
          <p:nvPr/>
        </p:nvSpPr>
        <p:spPr>
          <a:xfrm>
            <a:off x="342900" y="5453668"/>
            <a:ext cx="3732831" cy="646331"/>
          </a:xfrm>
          <a:prstGeom prst="rect">
            <a:avLst/>
          </a:prstGeom>
          <a:noFill/>
        </p:spPr>
        <p:txBody>
          <a:bodyPr wrap="square" rtlCol="0">
            <a:spAutoFit/>
          </a:bodyPr>
          <a:lstStyle/>
          <a:p>
            <a:r>
              <a:rPr lang="en-US" dirty="0"/>
              <a:t>Tip:</a:t>
            </a:r>
          </a:p>
          <a:p>
            <a:r>
              <a:rPr lang="en-US" dirty="0"/>
              <a:t>Zero lambda = no regularization</a:t>
            </a:r>
          </a:p>
        </p:txBody>
      </p:sp>
    </p:spTree>
    <p:extLst>
      <p:ext uri="{BB962C8B-B14F-4D97-AF65-F5344CB8AC3E}">
        <p14:creationId xmlns:p14="http://schemas.microsoft.com/office/powerpoint/2010/main" val="310408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F5D3-77AA-6C15-427C-FB8F1BAE32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581BE-7534-95E3-F0F4-F81A8367EF83}"/>
              </a:ext>
            </a:extLst>
          </p:cNvPr>
          <p:cNvSpPr>
            <a:spLocks noGrp="1"/>
          </p:cNvSpPr>
          <p:nvPr>
            <p:ph type="title"/>
          </p:nvPr>
        </p:nvSpPr>
        <p:spPr>
          <a:xfrm>
            <a:off x="342900" y="364013"/>
            <a:ext cx="6795471" cy="783274"/>
          </a:xfrm>
        </p:spPr>
        <p:txBody>
          <a:bodyPr>
            <a:normAutofit/>
          </a:bodyPr>
          <a:lstStyle/>
          <a:p>
            <a:r>
              <a:rPr lang="en-US" sz="4000" dirty="0"/>
              <a:t>What is Lasso Regression?</a:t>
            </a:r>
          </a:p>
        </p:txBody>
      </p:sp>
      <p:sp>
        <p:nvSpPr>
          <p:cNvPr id="8" name="Rectangle 7">
            <a:extLst>
              <a:ext uri="{FF2B5EF4-FFF2-40B4-BE49-F238E27FC236}">
                <a16:creationId xmlns:a16="http://schemas.microsoft.com/office/drawing/2014/main" id="{6AFC7987-D613-3FD0-6EA4-6A2DF5946DC8}"/>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75000"/>
                  </a:schemeClr>
                </a:solidFill>
              </a:ln>
            </a:endParaRPr>
          </a:p>
        </p:txBody>
      </p:sp>
      <p:sp>
        <p:nvSpPr>
          <p:cNvPr id="5" name="Content Placeholder 4">
            <a:extLst>
              <a:ext uri="{FF2B5EF4-FFF2-40B4-BE49-F238E27FC236}">
                <a16:creationId xmlns:a16="http://schemas.microsoft.com/office/drawing/2014/main" id="{8581AD1D-80C2-50B2-B988-E1EE7E80C6F4}"/>
              </a:ext>
            </a:extLst>
          </p:cNvPr>
          <p:cNvSpPr>
            <a:spLocks noGrp="1"/>
          </p:cNvSpPr>
          <p:nvPr>
            <p:ph sz="quarter" idx="14"/>
          </p:nvPr>
        </p:nvSpPr>
        <p:spPr>
          <a:xfrm>
            <a:off x="5374639" y="1215074"/>
            <a:ext cx="6361131" cy="5007927"/>
          </a:xfrm>
        </p:spPr>
        <p:txBody>
          <a:bodyPr/>
          <a:lstStyle/>
          <a:p>
            <a:r>
              <a:rPr lang="en-US" sz="2200" dirty="0"/>
              <a:t>Before applying a linear regression algorithm to your dataset, we must explore and analyze our present data and check for any potential underlying issues like; Is there any missing data?, Is there a high number of features?, or Is there any independent variables that are correlated to one another?</a:t>
            </a:r>
          </a:p>
          <a:p>
            <a:endParaRPr lang="en-US" sz="2200" b="1" i="1" dirty="0"/>
          </a:p>
          <a:p>
            <a:r>
              <a:rPr lang="en-US" sz="2200" dirty="0"/>
              <a:t>These are important to consider as to prevent any overfitting for the prediction model.</a:t>
            </a:r>
          </a:p>
          <a:p>
            <a:endParaRPr lang="en-US" dirty="0"/>
          </a:p>
          <a:p>
            <a:endParaRPr lang="en-US" dirty="0"/>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BD4179EA-F0E5-79A7-E4CC-F10F1DE95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Tree>
    <p:extLst>
      <p:ext uri="{BB962C8B-B14F-4D97-AF65-F5344CB8AC3E}">
        <p14:creationId xmlns:p14="http://schemas.microsoft.com/office/powerpoint/2010/main" val="3936175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2D640-B35B-51F5-27DC-19C34EB0B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553354-AD25-E9EF-6F15-DF111EDCA5D9}"/>
              </a:ext>
            </a:extLst>
          </p:cNvPr>
          <p:cNvSpPr>
            <a:spLocks noGrp="1"/>
          </p:cNvSpPr>
          <p:nvPr>
            <p:ph type="title"/>
          </p:nvPr>
        </p:nvSpPr>
        <p:spPr>
          <a:xfrm>
            <a:off x="342900" y="364013"/>
            <a:ext cx="6795471" cy="783274"/>
          </a:xfrm>
        </p:spPr>
        <p:txBody>
          <a:bodyPr>
            <a:normAutofit/>
          </a:bodyPr>
          <a:lstStyle/>
          <a:p>
            <a:r>
              <a:rPr lang="en-US" sz="4000" dirty="0"/>
              <a:t>What is Lasso Regression?</a:t>
            </a:r>
          </a:p>
        </p:txBody>
      </p:sp>
      <p:sp>
        <p:nvSpPr>
          <p:cNvPr id="8" name="Rectangle 7">
            <a:extLst>
              <a:ext uri="{FF2B5EF4-FFF2-40B4-BE49-F238E27FC236}">
                <a16:creationId xmlns:a16="http://schemas.microsoft.com/office/drawing/2014/main" id="{F4FA5D8C-75A8-D613-C51E-F65008243676}"/>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B255CB89-E27C-FA13-4164-435C576D8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98A16645-0C82-98FB-B6EF-202BC1204160}"/>
              </a:ext>
            </a:extLst>
          </p:cNvPr>
          <p:cNvSpPr txBox="1">
            <a:spLocks/>
          </p:cNvSpPr>
          <p:nvPr/>
        </p:nvSpPr>
        <p:spPr>
          <a:xfrm>
            <a:off x="5397801" y="1318736"/>
            <a:ext cx="6184600"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Fit the lasso regression model on the training data and choose a value for lambda with the objective of minimizing the mean squared error.</a:t>
            </a:r>
          </a:p>
        </p:txBody>
      </p:sp>
      <p:pic>
        <p:nvPicPr>
          <p:cNvPr id="9" name="Content Placeholder 8" descr="A diagram of a model complex&#10;&#10;AI-generated content may be incorrect.">
            <a:extLst>
              <a:ext uri="{FF2B5EF4-FFF2-40B4-BE49-F238E27FC236}">
                <a16:creationId xmlns:a16="http://schemas.microsoft.com/office/drawing/2014/main" id="{5C1CAE55-AA7E-3E7D-6602-171EA660354F}"/>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6326358" y="3272423"/>
            <a:ext cx="4718946" cy="2680927"/>
          </a:xfrm>
        </p:spPr>
      </p:pic>
    </p:spTree>
    <p:extLst>
      <p:ext uri="{BB962C8B-B14F-4D97-AF65-F5344CB8AC3E}">
        <p14:creationId xmlns:p14="http://schemas.microsoft.com/office/powerpoint/2010/main" val="3815878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A5E77-00D6-9495-4CAD-66D0B39EFB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93146-97E4-B5CD-1A38-C683BB17BE37}"/>
              </a:ext>
            </a:extLst>
          </p:cNvPr>
          <p:cNvSpPr>
            <a:spLocks noGrp="1"/>
          </p:cNvSpPr>
          <p:nvPr>
            <p:ph type="title"/>
          </p:nvPr>
        </p:nvSpPr>
        <p:spPr>
          <a:xfrm>
            <a:off x="342900" y="364013"/>
            <a:ext cx="6795471" cy="783274"/>
          </a:xfrm>
        </p:spPr>
        <p:txBody>
          <a:bodyPr>
            <a:normAutofit/>
          </a:bodyPr>
          <a:lstStyle/>
          <a:p>
            <a:r>
              <a:rPr lang="en-US" sz="4000" dirty="0"/>
              <a:t>What is Lasso Regression?</a:t>
            </a:r>
          </a:p>
        </p:txBody>
      </p:sp>
      <p:sp>
        <p:nvSpPr>
          <p:cNvPr id="8" name="Rectangle 7">
            <a:extLst>
              <a:ext uri="{FF2B5EF4-FFF2-40B4-BE49-F238E27FC236}">
                <a16:creationId xmlns:a16="http://schemas.microsoft.com/office/drawing/2014/main" id="{1335DA41-13BE-42B5-86C6-E0CDE7FD6471}"/>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0804FBB1-D30A-009B-BCB1-8A8DB4F64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C80BE323-360E-464B-E2DB-A4B7C9C4FBD3}"/>
              </a:ext>
            </a:extLst>
          </p:cNvPr>
          <p:cNvSpPr txBox="1">
            <a:spLocks/>
          </p:cNvSpPr>
          <p:nvPr/>
        </p:nvSpPr>
        <p:spPr>
          <a:xfrm>
            <a:off x="5397801" y="1318736"/>
            <a:ext cx="6184600"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Common uses for lasso regression is for handling high-dimensional data by eliminating less important features from the model and Automatic feature selection in which the bias introduced by the L1 penalty will shrink the coefficients toward zero.</a:t>
            </a:r>
          </a:p>
        </p:txBody>
      </p:sp>
      <p:sp>
        <p:nvSpPr>
          <p:cNvPr id="4" name="Content Placeholder 3">
            <a:extLst>
              <a:ext uri="{FF2B5EF4-FFF2-40B4-BE49-F238E27FC236}">
                <a16:creationId xmlns:a16="http://schemas.microsoft.com/office/drawing/2014/main" id="{E43B97C8-75E3-1A1A-8710-0EBD5823F6A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070758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01945-F184-1587-B0C2-49E4A896E0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216A83-7424-575C-2518-767BE2642D8D}"/>
              </a:ext>
            </a:extLst>
          </p:cNvPr>
          <p:cNvSpPr>
            <a:spLocks noGrp="1"/>
          </p:cNvSpPr>
          <p:nvPr>
            <p:ph type="title"/>
          </p:nvPr>
        </p:nvSpPr>
        <p:spPr/>
        <p:txBody>
          <a:bodyPr/>
          <a:lstStyle/>
          <a:p>
            <a:r>
              <a:rPr lang="en-US" dirty="0"/>
              <a:t>Quote</a:t>
            </a:r>
          </a:p>
        </p:txBody>
      </p:sp>
      <p:pic>
        <p:nvPicPr>
          <p:cNvPr id="3" name="Picture 2" descr="A logo on fire with sparks&#10;&#10;AI-generated content may be incorrect.">
            <a:extLst>
              <a:ext uri="{FF2B5EF4-FFF2-40B4-BE49-F238E27FC236}">
                <a16:creationId xmlns:a16="http://schemas.microsoft.com/office/drawing/2014/main" id="{E67070A6-21EC-C6D7-64A5-195CB22A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278" y="104775"/>
            <a:ext cx="7937500" cy="4365625"/>
          </a:xfrm>
          <a:prstGeom prst="rect">
            <a:avLst/>
          </a:prstGeom>
        </p:spPr>
      </p:pic>
      <p:pic>
        <p:nvPicPr>
          <p:cNvPr id="6" name="Picture 5" descr="A white letters and numbers&#10;&#10;AI-generated content may be incorrect.">
            <a:extLst>
              <a:ext uri="{FF2B5EF4-FFF2-40B4-BE49-F238E27FC236}">
                <a16:creationId xmlns:a16="http://schemas.microsoft.com/office/drawing/2014/main" id="{1DE60330-5BDC-E84D-CA0C-D72ADD348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03" y="4578350"/>
            <a:ext cx="4743450" cy="2286000"/>
          </a:xfrm>
          <a:prstGeom prst="rect">
            <a:avLst/>
          </a:prstGeom>
        </p:spPr>
      </p:pic>
      <p:pic>
        <p:nvPicPr>
          <p:cNvPr id="11" name="Picture 10" descr="A diagram of a layer of layers&#10;&#10;AI-generated content may be incorrect.">
            <a:extLst>
              <a:ext uri="{FF2B5EF4-FFF2-40B4-BE49-F238E27FC236}">
                <a16:creationId xmlns:a16="http://schemas.microsoft.com/office/drawing/2014/main" id="{BD68D198-433D-3929-F50E-56B5D10CA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601" y="4689475"/>
            <a:ext cx="3714749" cy="2063750"/>
          </a:xfrm>
          <a:prstGeom prst="rect">
            <a:avLst/>
          </a:prstGeom>
        </p:spPr>
      </p:pic>
      <p:pic>
        <p:nvPicPr>
          <p:cNvPr id="13" name="Picture 12" descr="A cartoon of a child in a room with noose&#10;&#10;AI-generated content may be incorrect.">
            <a:extLst>
              <a:ext uri="{FF2B5EF4-FFF2-40B4-BE49-F238E27FC236}">
                <a16:creationId xmlns:a16="http://schemas.microsoft.com/office/drawing/2014/main" id="{B74A29AB-C474-A910-11B7-83E1355CCCC2}"/>
              </a:ext>
            </a:extLst>
          </p:cNvPr>
          <p:cNvPicPr>
            <a:picLocks noChangeAspect="1"/>
          </p:cNvPicPr>
          <p:nvPr/>
        </p:nvPicPr>
        <p:blipFill>
          <a:blip r:embed="rId6">
            <a:extLst>
              <a:ext uri="{28A0092B-C50C-407E-A947-70E740481C1C}">
                <a14:useLocalDpi xmlns:a14="http://schemas.microsoft.com/office/drawing/2010/main" val="0"/>
              </a:ext>
            </a:extLst>
          </a:blip>
          <a:srcRect l="20937" r="22587" b="46362"/>
          <a:stretch>
            <a:fillRect/>
          </a:stretch>
        </p:blipFill>
        <p:spPr>
          <a:xfrm>
            <a:off x="7734652" y="4689475"/>
            <a:ext cx="3714747" cy="1984646"/>
          </a:xfrm>
          <a:prstGeom prst="rect">
            <a:avLst/>
          </a:prstGeom>
        </p:spPr>
      </p:pic>
    </p:spTree>
    <p:extLst>
      <p:ext uri="{BB962C8B-B14F-4D97-AF65-F5344CB8AC3E}">
        <p14:creationId xmlns:p14="http://schemas.microsoft.com/office/powerpoint/2010/main" val="17255926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346A0-C701-C1F9-1F9A-8DB39259D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0FA2D-1CF8-DE51-7BFB-812ACA3FBCF6}"/>
              </a:ext>
            </a:extLst>
          </p:cNvPr>
          <p:cNvSpPr>
            <a:spLocks noGrp="1"/>
          </p:cNvSpPr>
          <p:nvPr>
            <p:ph type="title"/>
          </p:nvPr>
        </p:nvSpPr>
        <p:spPr>
          <a:xfrm>
            <a:off x="342900" y="364013"/>
            <a:ext cx="6795471" cy="783274"/>
          </a:xfrm>
        </p:spPr>
        <p:txBody>
          <a:bodyPr>
            <a:normAutofit/>
          </a:bodyPr>
          <a:lstStyle/>
          <a:p>
            <a:r>
              <a:rPr lang="en-US" sz="4000" dirty="0"/>
              <a:t>Ridge VS Lasso Regression</a:t>
            </a:r>
          </a:p>
        </p:txBody>
      </p:sp>
      <p:sp>
        <p:nvSpPr>
          <p:cNvPr id="5" name="Rectangle 4">
            <a:extLst>
              <a:ext uri="{FF2B5EF4-FFF2-40B4-BE49-F238E27FC236}">
                <a16:creationId xmlns:a16="http://schemas.microsoft.com/office/drawing/2014/main" id="{E25D8BD1-ED64-6C5A-1A9C-C938BB803F26}"/>
              </a:ext>
            </a:extLst>
          </p:cNvPr>
          <p:cNvSpPr/>
          <p:nvPr/>
        </p:nvSpPr>
        <p:spPr>
          <a:xfrm>
            <a:off x="6905961" y="1079500"/>
            <a:ext cx="507014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sp>
        <p:nvSpPr>
          <p:cNvPr id="9" name="Rectangle 8">
            <a:extLst>
              <a:ext uri="{FF2B5EF4-FFF2-40B4-BE49-F238E27FC236}">
                <a16:creationId xmlns:a16="http://schemas.microsoft.com/office/drawing/2014/main" id="{101629CC-E497-3F77-7806-14DA72C2431E}"/>
              </a:ext>
            </a:extLst>
          </p:cNvPr>
          <p:cNvSpPr/>
          <p:nvPr/>
        </p:nvSpPr>
        <p:spPr>
          <a:xfrm>
            <a:off x="511510" y="1079499"/>
            <a:ext cx="507014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sp>
        <p:nvSpPr>
          <p:cNvPr id="4" name="Content Placeholder 3">
            <a:extLst>
              <a:ext uri="{FF2B5EF4-FFF2-40B4-BE49-F238E27FC236}">
                <a16:creationId xmlns:a16="http://schemas.microsoft.com/office/drawing/2014/main" id="{B05DAA69-ABA7-6197-16BA-58228FE5276C}"/>
              </a:ext>
            </a:extLst>
          </p:cNvPr>
          <p:cNvSpPr>
            <a:spLocks noGrp="1"/>
          </p:cNvSpPr>
          <p:nvPr>
            <p:ph sz="quarter" idx="14"/>
          </p:nvPr>
        </p:nvSpPr>
        <p:spPr>
          <a:xfrm>
            <a:off x="697237" y="1303154"/>
            <a:ext cx="4687563" cy="4763817"/>
          </a:xfrm>
        </p:spPr>
        <p:txBody>
          <a:bodyPr/>
          <a:lstStyle/>
          <a:p>
            <a:r>
              <a:rPr lang="en-US" sz="2000" dirty="0"/>
              <a:t>Ridge Regression:</a:t>
            </a:r>
          </a:p>
          <a:p>
            <a:pPr marL="285750" indent="-285750">
              <a:buFont typeface="Arial" panose="020B0604020202020204" pitchFamily="34" charset="0"/>
              <a:buChar char="•"/>
            </a:pPr>
            <a:r>
              <a:rPr lang="en-US" sz="2000" dirty="0"/>
              <a:t>L2 penalty does not shrink coefficients towards absolute zero</a:t>
            </a:r>
          </a:p>
          <a:p>
            <a:pPr marL="285750" indent="-285750">
              <a:buFont typeface="Arial" panose="020B0604020202020204" pitchFamily="34" charset="0"/>
              <a:buChar char="•"/>
            </a:pPr>
            <a:r>
              <a:rPr lang="en-US" sz="2000" dirty="0"/>
              <a:t>Does not perform feature selection</a:t>
            </a:r>
          </a:p>
          <a:p>
            <a:pPr marL="285750" indent="-285750">
              <a:buFont typeface="Arial" panose="020B0604020202020204" pitchFamily="34" charset="0"/>
              <a:buChar char="•"/>
            </a:pPr>
            <a:r>
              <a:rPr lang="en-US" sz="2000" dirty="0"/>
              <a:t>In Bias-Variance Tradeoff, ridge does not drop variables</a:t>
            </a:r>
          </a:p>
          <a:p>
            <a:pPr marL="285750" indent="-285750">
              <a:buFont typeface="Arial" panose="020B0604020202020204" pitchFamily="34" charset="0"/>
              <a:buChar char="•"/>
            </a:pPr>
            <a:r>
              <a:rPr lang="en-US" sz="2000" dirty="0"/>
              <a:t>Best when most features are correlated</a:t>
            </a:r>
          </a:p>
        </p:txBody>
      </p:sp>
      <p:sp>
        <p:nvSpPr>
          <p:cNvPr id="13" name="Content Placeholder 3">
            <a:extLst>
              <a:ext uri="{FF2B5EF4-FFF2-40B4-BE49-F238E27FC236}">
                <a16:creationId xmlns:a16="http://schemas.microsoft.com/office/drawing/2014/main" id="{C90EE9F5-39D0-099E-E867-9D9DF7721156}"/>
              </a:ext>
            </a:extLst>
          </p:cNvPr>
          <p:cNvSpPr txBox="1">
            <a:spLocks/>
          </p:cNvSpPr>
          <p:nvPr/>
        </p:nvSpPr>
        <p:spPr>
          <a:xfrm>
            <a:off x="7138371" y="1303154"/>
            <a:ext cx="4687563" cy="476381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Lasso Regression:</a:t>
            </a:r>
          </a:p>
          <a:p>
            <a:pPr marL="285750" indent="-285750">
              <a:buFont typeface="Arial" panose="020B0604020202020204" pitchFamily="34" charset="0"/>
              <a:buChar char="•"/>
            </a:pPr>
            <a:r>
              <a:rPr lang="en-US" sz="2000" dirty="0"/>
              <a:t>L1 penalty shrinks coefficients to zero</a:t>
            </a:r>
          </a:p>
          <a:p>
            <a:pPr marL="285750" indent="-285750">
              <a:buFont typeface="Arial" panose="020B0604020202020204" pitchFamily="34" charset="0"/>
              <a:buChar char="•"/>
            </a:pPr>
            <a:r>
              <a:rPr lang="en-US" sz="2000" dirty="0"/>
              <a:t>Does perform feature selection</a:t>
            </a:r>
          </a:p>
          <a:p>
            <a:pPr marL="285750" indent="-285750">
              <a:buFont typeface="Arial" panose="020B0604020202020204" pitchFamily="34" charset="0"/>
              <a:buChar char="•"/>
            </a:pPr>
            <a:r>
              <a:rPr lang="en-US" sz="2000" dirty="0"/>
              <a:t>In Bias-Variance Tradeoff, lasso drops entire variables</a:t>
            </a:r>
          </a:p>
          <a:p>
            <a:pPr marL="285750" indent="-285750">
              <a:buFont typeface="Arial" panose="020B0604020202020204" pitchFamily="34" charset="0"/>
              <a:buChar char="•"/>
            </a:pPr>
            <a:r>
              <a:rPr lang="en-US" sz="2000" dirty="0"/>
              <a:t>Best when only a few features matter</a:t>
            </a:r>
          </a:p>
        </p:txBody>
      </p:sp>
    </p:spTree>
    <p:extLst>
      <p:ext uri="{BB962C8B-B14F-4D97-AF65-F5344CB8AC3E}">
        <p14:creationId xmlns:p14="http://schemas.microsoft.com/office/powerpoint/2010/main" val="257950318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B758-3042-BCD3-834D-74C85B2F20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870D7F-189B-E9AC-0559-E50BFD9F163F}"/>
              </a:ext>
            </a:extLst>
          </p:cNvPr>
          <p:cNvSpPr>
            <a:spLocks noGrp="1"/>
          </p:cNvSpPr>
          <p:nvPr>
            <p:ph type="title"/>
          </p:nvPr>
        </p:nvSpPr>
        <p:spPr/>
        <p:txBody>
          <a:bodyPr/>
          <a:lstStyle/>
          <a:p>
            <a:r>
              <a:rPr lang="en-US" dirty="0"/>
              <a:t>Quote</a:t>
            </a:r>
          </a:p>
        </p:txBody>
      </p:sp>
      <p:sp>
        <p:nvSpPr>
          <p:cNvPr id="9" name="Title 1">
            <a:extLst>
              <a:ext uri="{FF2B5EF4-FFF2-40B4-BE49-F238E27FC236}">
                <a16:creationId xmlns:a16="http://schemas.microsoft.com/office/drawing/2014/main" id="{CBFB8916-9ABB-86D3-881A-7F69250D0D01}"/>
              </a:ext>
            </a:extLst>
          </p:cNvPr>
          <p:cNvSpPr txBox="1">
            <a:spLocks/>
          </p:cNvSpPr>
          <p:nvPr/>
        </p:nvSpPr>
        <p:spPr>
          <a:xfrm>
            <a:off x="1130232" y="442639"/>
            <a:ext cx="11171035"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Ridge and Lasso Regression</a:t>
            </a:r>
          </a:p>
        </p:txBody>
      </p:sp>
      <p:pic>
        <p:nvPicPr>
          <p:cNvPr id="2" name="How_it_s_Made_Season_15_Intro">
            <a:hlinkClick r:id="" action="ppaction://media"/>
            <a:extLst>
              <a:ext uri="{FF2B5EF4-FFF2-40B4-BE49-F238E27FC236}">
                <a16:creationId xmlns:a16="http://schemas.microsoft.com/office/drawing/2014/main" id="{E39A35A3-68CE-B6E7-2F16-F106C039F4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25913"/>
            <a:ext cx="12192000" cy="6476472"/>
          </a:xfrm>
          <a:prstGeom prst="rect">
            <a:avLst/>
          </a:prstGeom>
        </p:spPr>
      </p:pic>
    </p:spTree>
    <p:extLst>
      <p:ext uri="{BB962C8B-B14F-4D97-AF65-F5344CB8AC3E}">
        <p14:creationId xmlns:p14="http://schemas.microsoft.com/office/powerpoint/2010/main" val="2005203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F4FFF-06B8-5CCC-2D83-20A7736F98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B861AD-CB66-7C51-E8CA-9097C63E7AC7}"/>
              </a:ext>
            </a:extLst>
          </p:cNvPr>
          <p:cNvSpPr>
            <a:spLocks noGrp="1"/>
          </p:cNvSpPr>
          <p:nvPr>
            <p:ph type="title"/>
          </p:nvPr>
        </p:nvSpPr>
        <p:spPr/>
        <p:txBody>
          <a:bodyPr/>
          <a:lstStyle/>
          <a:p>
            <a:r>
              <a:rPr lang="en-US" dirty="0"/>
              <a:t>Quote</a:t>
            </a:r>
          </a:p>
        </p:txBody>
      </p:sp>
      <p:pic>
        <p:nvPicPr>
          <p:cNvPr id="7" name="Picture 6" descr="A graph of blue dots&#10;&#10;AI-generated content may be incorrect.">
            <a:extLst>
              <a:ext uri="{FF2B5EF4-FFF2-40B4-BE49-F238E27FC236}">
                <a16:creationId xmlns:a16="http://schemas.microsoft.com/office/drawing/2014/main" id="{76925EDC-4710-0E16-A079-1B0062DF9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 y="1244600"/>
            <a:ext cx="8471809" cy="5181600"/>
          </a:xfrm>
          <a:prstGeom prst="rect">
            <a:avLst/>
          </a:prstGeom>
        </p:spPr>
      </p:pic>
      <p:sp>
        <p:nvSpPr>
          <p:cNvPr id="8" name="TextBox 7">
            <a:extLst>
              <a:ext uri="{FF2B5EF4-FFF2-40B4-BE49-F238E27FC236}">
                <a16:creationId xmlns:a16="http://schemas.microsoft.com/office/drawing/2014/main" id="{41DD53C3-69CB-AD76-7BAF-58A055AA7BBB}"/>
              </a:ext>
            </a:extLst>
          </p:cNvPr>
          <p:cNvSpPr txBox="1"/>
          <p:nvPr/>
        </p:nvSpPr>
        <p:spPr>
          <a:xfrm>
            <a:off x="9321800" y="442639"/>
            <a:ext cx="2565400" cy="6417141"/>
          </a:xfrm>
          <a:prstGeom prst="rect">
            <a:avLst/>
          </a:prstGeom>
          <a:noFill/>
        </p:spPr>
        <p:txBody>
          <a:bodyPr wrap="square" rtlCol="0">
            <a:spAutoFit/>
          </a:bodyPr>
          <a:lstStyle/>
          <a:p>
            <a:pPr algn="just"/>
            <a:r>
              <a:rPr lang="en-US" sz="2300" dirty="0"/>
              <a:t>Problem:</a:t>
            </a:r>
          </a:p>
          <a:p>
            <a:pPr algn="just"/>
            <a:endParaRPr lang="en-US" sz="2300" dirty="0"/>
          </a:p>
          <a:p>
            <a:r>
              <a:rPr lang="en-US" sz="2300" dirty="0"/>
              <a:t>As a logistics officer – we analyze a supply chain dataset wherein long-distance deliveries must contain high amounts of packages while, short distance deliveries must contain smaller amounts of packages.</a:t>
            </a:r>
          </a:p>
          <a:p>
            <a:pPr algn="just"/>
            <a:endParaRPr lang="en-US" sz="2000" dirty="0"/>
          </a:p>
        </p:txBody>
      </p:sp>
      <p:sp>
        <p:nvSpPr>
          <p:cNvPr id="9" name="Title 1">
            <a:extLst>
              <a:ext uri="{FF2B5EF4-FFF2-40B4-BE49-F238E27FC236}">
                <a16:creationId xmlns:a16="http://schemas.microsoft.com/office/drawing/2014/main" id="{81ECB1CF-65D1-1F6B-B7A5-C76F8B6FB393}"/>
              </a:ext>
            </a:extLst>
          </p:cNvPr>
          <p:cNvSpPr txBox="1">
            <a:spLocks/>
          </p:cNvSpPr>
          <p:nvPr/>
        </p:nvSpPr>
        <p:spPr>
          <a:xfrm>
            <a:off x="612648" y="442639"/>
            <a:ext cx="8229600"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Ridge Regression</a:t>
            </a:r>
          </a:p>
        </p:txBody>
      </p:sp>
    </p:spTree>
    <p:extLst>
      <p:ext uri="{BB962C8B-B14F-4D97-AF65-F5344CB8AC3E}">
        <p14:creationId xmlns:p14="http://schemas.microsoft.com/office/powerpoint/2010/main" val="290480271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B3C6B-4F8E-DBD1-F97B-CDCFBF0E87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31FC9F-5F94-CA0D-DD89-EEBA798BF4B1}"/>
              </a:ext>
            </a:extLst>
          </p:cNvPr>
          <p:cNvSpPr>
            <a:spLocks noGrp="1"/>
          </p:cNvSpPr>
          <p:nvPr>
            <p:ph type="title"/>
          </p:nvPr>
        </p:nvSpPr>
        <p:spPr/>
        <p:txBody>
          <a:bodyPr/>
          <a:lstStyle/>
          <a:p>
            <a:r>
              <a:rPr lang="en-US" dirty="0"/>
              <a:t>Quote</a:t>
            </a:r>
          </a:p>
        </p:txBody>
      </p:sp>
      <p:sp>
        <p:nvSpPr>
          <p:cNvPr id="9" name="Title 1">
            <a:extLst>
              <a:ext uri="{FF2B5EF4-FFF2-40B4-BE49-F238E27FC236}">
                <a16:creationId xmlns:a16="http://schemas.microsoft.com/office/drawing/2014/main" id="{D5F9054F-A250-435B-AFFF-F5528065D1FD}"/>
              </a:ext>
            </a:extLst>
          </p:cNvPr>
          <p:cNvSpPr txBox="1">
            <a:spLocks/>
          </p:cNvSpPr>
          <p:nvPr/>
        </p:nvSpPr>
        <p:spPr>
          <a:xfrm>
            <a:off x="354331" y="424558"/>
            <a:ext cx="8229600"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Ridge Regression</a:t>
            </a:r>
          </a:p>
        </p:txBody>
      </p:sp>
      <p:pic>
        <p:nvPicPr>
          <p:cNvPr id="3" name="Picture 2" descr="A screen shot of a computer program&#10;&#10;AI-generated content may be incorrect.">
            <a:extLst>
              <a:ext uri="{FF2B5EF4-FFF2-40B4-BE49-F238E27FC236}">
                <a16:creationId xmlns:a16="http://schemas.microsoft.com/office/drawing/2014/main" id="{0CBEAB37-996C-E63B-580A-AADA0F5CD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1" y="1158893"/>
            <a:ext cx="5677692" cy="5306165"/>
          </a:xfrm>
          <a:prstGeom prst="rect">
            <a:avLst/>
          </a:prstGeom>
        </p:spPr>
      </p:pic>
      <p:sp>
        <p:nvSpPr>
          <p:cNvPr id="5" name="TextBox 4">
            <a:extLst>
              <a:ext uri="{FF2B5EF4-FFF2-40B4-BE49-F238E27FC236}">
                <a16:creationId xmlns:a16="http://schemas.microsoft.com/office/drawing/2014/main" id="{4B286339-7AF2-D130-49D2-CCE7FFB91E39}"/>
              </a:ext>
            </a:extLst>
          </p:cNvPr>
          <p:cNvSpPr txBox="1"/>
          <p:nvPr/>
        </p:nvSpPr>
        <p:spPr>
          <a:xfrm>
            <a:off x="304800" y="6532078"/>
            <a:ext cx="2565400" cy="630942"/>
          </a:xfrm>
          <a:prstGeom prst="rect">
            <a:avLst/>
          </a:prstGeom>
          <a:noFill/>
        </p:spPr>
        <p:txBody>
          <a:bodyPr wrap="square" rtlCol="0">
            <a:spAutoFit/>
          </a:bodyPr>
          <a:lstStyle/>
          <a:p>
            <a:pPr algn="just"/>
            <a:r>
              <a:rPr lang="en-US" sz="1500" dirty="0"/>
              <a:t>Source: ChatGPT</a:t>
            </a:r>
          </a:p>
          <a:p>
            <a:pPr algn="just"/>
            <a:endParaRPr lang="en-US" sz="2000" dirty="0"/>
          </a:p>
        </p:txBody>
      </p:sp>
      <p:pic>
        <p:nvPicPr>
          <p:cNvPr id="10" name="Picture 9" descr="A graph with blue dots and red line&#10;&#10;AI-generated content may be incorrect.">
            <a:extLst>
              <a:ext uri="{FF2B5EF4-FFF2-40B4-BE49-F238E27FC236}">
                <a16:creationId xmlns:a16="http://schemas.microsoft.com/office/drawing/2014/main" id="{FAC96A2C-EA49-A251-CA6D-00F54968A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979" y="1507785"/>
            <a:ext cx="5239481" cy="4286848"/>
          </a:xfrm>
          <a:prstGeom prst="rect">
            <a:avLst/>
          </a:prstGeom>
        </p:spPr>
      </p:pic>
    </p:spTree>
    <p:extLst>
      <p:ext uri="{BB962C8B-B14F-4D97-AF65-F5344CB8AC3E}">
        <p14:creationId xmlns:p14="http://schemas.microsoft.com/office/powerpoint/2010/main" val="378195376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158087-FA7F-501C-5BAA-E923FC46835C}"/>
              </a:ext>
            </a:extLst>
          </p:cNvPr>
          <p:cNvSpPr>
            <a:spLocks noGrp="1"/>
          </p:cNvSpPr>
          <p:nvPr>
            <p:ph type="title"/>
          </p:nvPr>
        </p:nvSpPr>
        <p:spPr>
          <a:xfrm>
            <a:off x="5605822" y="388735"/>
            <a:ext cx="5709518" cy="3372382"/>
          </a:xfrm>
        </p:spPr>
        <p:txBody>
          <a:bodyPr>
            <a:noAutofit/>
          </a:bodyPr>
          <a:lstStyle/>
          <a:p>
            <a:r>
              <a:rPr lang="en-US" sz="4500" dirty="0"/>
              <a:t>Topic 4:</a:t>
            </a:r>
            <a:br>
              <a:rPr lang="en-US" sz="4500" dirty="0"/>
            </a:br>
            <a:br>
              <a:rPr lang="en-US" sz="4500" dirty="0"/>
            </a:br>
            <a:r>
              <a:rPr lang="en-US" sz="4500" dirty="0"/>
              <a:t>Regularization – Ridge vs. Lasso</a:t>
            </a:r>
          </a:p>
        </p:txBody>
      </p:sp>
      <p:pic>
        <p:nvPicPr>
          <p:cNvPr id="8" name="Picture Placeholder 7" descr="Ceramic bowls on a table">
            <a:extLst>
              <a:ext uri="{FF2B5EF4-FFF2-40B4-BE49-F238E27FC236}">
                <a16:creationId xmlns:a16="http://schemas.microsoft.com/office/drawing/2014/main" id="{464F12D1-03DB-E9D3-52FE-36FC3BB1531E}"/>
              </a:ext>
            </a:extLst>
          </p:cNvPr>
          <p:cNvPicPr>
            <a:picLocks noGrp="1" noChangeAspect="1"/>
          </p:cNvPicPr>
          <p:nvPr>
            <p:ph type="pic" sz="quarter" idx="13"/>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4962525" cy="6858000"/>
          </a:xfrm>
        </p:spPr>
      </p:pic>
      <p:sp>
        <p:nvSpPr>
          <p:cNvPr id="4" name="Subtitle 3">
            <a:extLst>
              <a:ext uri="{FF2B5EF4-FFF2-40B4-BE49-F238E27FC236}">
                <a16:creationId xmlns:a16="http://schemas.microsoft.com/office/drawing/2014/main" id="{CE2E014F-DBA5-0CB5-7292-8E7397FA7C08}"/>
              </a:ext>
            </a:extLst>
          </p:cNvPr>
          <p:cNvSpPr>
            <a:spLocks noGrp="1"/>
          </p:cNvSpPr>
          <p:nvPr>
            <p:ph type="body" sz="quarter" idx="15"/>
          </p:nvPr>
        </p:nvSpPr>
        <p:spPr>
          <a:xfrm>
            <a:off x="5910263" y="5853114"/>
            <a:ext cx="5100637" cy="365126"/>
          </a:xfrm>
        </p:spPr>
        <p:txBody>
          <a:bodyPr>
            <a:normAutofit/>
          </a:bodyPr>
          <a:lstStyle/>
          <a:p>
            <a:r>
              <a:rPr lang="en-US" dirty="0"/>
              <a:t>Presented by John Benedict M Hornilla</a:t>
            </a:r>
          </a:p>
        </p:txBody>
      </p:sp>
      <p:pic>
        <p:nvPicPr>
          <p:cNvPr id="5" name="Picture 4" descr="A collage of images of a person and a rope&#10;&#10;AI-generated content may be incorrect.">
            <a:extLst>
              <a:ext uri="{FF2B5EF4-FFF2-40B4-BE49-F238E27FC236}">
                <a16:creationId xmlns:a16="http://schemas.microsoft.com/office/drawing/2014/main" id="{2FB94E94-12EC-0BF2-E88D-DC57DE494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62525" cy="6858000"/>
          </a:xfrm>
          <a:prstGeom prst="rect">
            <a:avLst/>
          </a:prstGeom>
        </p:spPr>
      </p:pic>
      <p:sp>
        <p:nvSpPr>
          <p:cNvPr id="6" name="TextBox 5">
            <a:extLst>
              <a:ext uri="{FF2B5EF4-FFF2-40B4-BE49-F238E27FC236}">
                <a16:creationId xmlns:a16="http://schemas.microsoft.com/office/drawing/2014/main" id="{6765F42D-1E56-3A5D-07DF-DF5DBE87AD1B}"/>
              </a:ext>
            </a:extLst>
          </p:cNvPr>
          <p:cNvSpPr txBox="1"/>
          <p:nvPr/>
        </p:nvSpPr>
        <p:spPr>
          <a:xfrm>
            <a:off x="0" y="4037162"/>
            <a:ext cx="1820173" cy="646331"/>
          </a:xfrm>
          <a:prstGeom prst="rect">
            <a:avLst/>
          </a:prstGeom>
          <a:noFill/>
        </p:spPr>
        <p:txBody>
          <a:bodyPr wrap="square" rtlCol="0">
            <a:spAutoFit/>
          </a:bodyPr>
          <a:lstStyle/>
          <a:p>
            <a:r>
              <a:rPr lang="en-US" sz="3600" dirty="0">
                <a:ln>
                  <a:solidFill>
                    <a:schemeClr val="bg1">
                      <a:lumMod val="10000"/>
                    </a:schemeClr>
                  </a:solidFill>
                </a:ln>
                <a:solidFill>
                  <a:schemeClr val="bg1"/>
                </a:solidFill>
                <a:effectLst>
                  <a:outerShdw blurRad="50800" dist="38100" dir="13500000" algn="br" rotWithShape="0">
                    <a:prstClr val="black">
                      <a:alpha val="40000"/>
                    </a:prstClr>
                  </a:outerShdw>
                </a:effectLst>
                <a:latin typeface="Amasis MT Pro Black" panose="020F0502020204030204" pitchFamily="18" charset="0"/>
              </a:rPr>
              <a:t>RIDGE</a:t>
            </a:r>
          </a:p>
        </p:txBody>
      </p:sp>
      <p:sp>
        <p:nvSpPr>
          <p:cNvPr id="7" name="TextBox 6">
            <a:extLst>
              <a:ext uri="{FF2B5EF4-FFF2-40B4-BE49-F238E27FC236}">
                <a16:creationId xmlns:a16="http://schemas.microsoft.com/office/drawing/2014/main" id="{53A6E8EA-07EE-E6EB-331E-7F732B280CDA}"/>
              </a:ext>
            </a:extLst>
          </p:cNvPr>
          <p:cNvSpPr txBox="1"/>
          <p:nvPr/>
        </p:nvSpPr>
        <p:spPr>
          <a:xfrm>
            <a:off x="2947088" y="5895074"/>
            <a:ext cx="1820173" cy="646331"/>
          </a:xfrm>
          <a:prstGeom prst="rect">
            <a:avLst/>
          </a:prstGeom>
          <a:noFill/>
        </p:spPr>
        <p:txBody>
          <a:bodyPr wrap="square" rtlCol="0">
            <a:spAutoFit/>
          </a:bodyPr>
          <a:lstStyle/>
          <a:p>
            <a:r>
              <a:rPr lang="en-US" sz="3600" dirty="0">
                <a:ln>
                  <a:solidFill>
                    <a:schemeClr val="bg1">
                      <a:lumMod val="10000"/>
                    </a:schemeClr>
                  </a:solidFill>
                </a:ln>
                <a:solidFill>
                  <a:schemeClr val="bg1"/>
                </a:solidFill>
                <a:effectLst>
                  <a:outerShdw blurRad="50800" dist="38100" dir="13500000" algn="br" rotWithShape="0">
                    <a:prstClr val="black">
                      <a:alpha val="40000"/>
                    </a:prstClr>
                  </a:outerShdw>
                </a:effectLst>
                <a:latin typeface="Amasis MT Pro Black" panose="020F0502020204030204" pitchFamily="18" charset="0"/>
              </a:rPr>
              <a:t>LASSO</a:t>
            </a:r>
          </a:p>
        </p:txBody>
      </p:sp>
    </p:spTree>
    <p:extLst>
      <p:ext uri="{BB962C8B-B14F-4D97-AF65-F5344CB8AC3E}">
        <p14:creationId xmlns:p14="http://schemas.microsoft.com/office/powerpoint/2010/main" val="4193746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sndAc>
          <p:stSnd>
            <p:snd r:embed="rId2" name="applause.wav"/>
          </p:stSnd>
        </p:sndAc>
      </p:transition>
    </mc:Choice>
    <mc:Fallback xmlns="">
      <p:transition spd="slow">
        <p:fade/>
        <p:sndAc>
          <p:stSnd>
            <p:snd r:embed="rId6" name="applause.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8FD5C-C704-CE5A-EB62-2AD7600B8D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4E5E21-02B5-CD17-9224-921BAF34E103}"/>
              </a:ext>
            </a:extLst>
          </p:cNvPr>
          <p:cNvSpPr>
            <a:spLocks noGrp="1"/>
          </p:cNvSpPr>
          <p:nvPr>
            <p:ph type="title"/>
          </p:nvPr>
        </p:nvSpPr>
        <p:spPr/>
        <p:txBody>
          <a:bodyPr/>
          <a:lstStyle/>
          <a:p>
            <a:r>
              <a:rPr lang="en-US" dirty="0"/>
              <a:t>Quote</a:t>
            </a:r>
          </a:p>
        </p:txBody>
      </p:sp>
      <p:sp>
        <p:nvSpPr>
          <p:cNvPr id="8" name="TextBox 7">
            <a:extLst>
              <a:ext uri="{FF2B5EF4-FFF2-40B4-BE49-F238E27FC236}">
                <a16:creationId xmlns:a16="http://schemas.microsoft.com/office/drawing/2014/main" id="{C1CBB83A-6793-4E1F-EB82-59F38CB20202}"/>
              </a:ext>
            </a:extLst>
          </p:cNvPr>
          <p:cNvSpPr txBox="1"/>
          <p:nvPr/>
        </p:nvSpPr>
        <p:spPr>
          <a:xfrm>
            <a:off x="9321799" y="440859"/>
            <a:ext cx="2725821" cy="6417141"/>
          </a:xfrm>
          <a:prstGeom prst="rect">
            <a:avLst/>
          </a:prstGeom>
          <a:noFill/>
        </p:spPr>
        <p:txBody>
          <a:bodyPr wrap="square" rtlCol="0">
            <a:spAutoFit/>
          </a:bodyPr>
          <a:lstStyle/>
          <a:p>
            <a:pPr algn="just"/>
            <a:r>
              <a:rPr lang="en-US" sz="2300" dirty="0"/>
              <a:t>Problem:</a:t>
            </a:r>
          </a:p>
          <a:p>
            <a:pPr algn="just"/>
            <a:endParaRPr lang="en-US" sz="2300" dirty="0"/>
          </a:p>
          <a:p>
            <a:r>
              <a:rPr lang="en-US" sz="2300" dirty="0"/>
              <a:t>Suppose that we are predicting a student’s exam scores based on 5 different features, composed of Study hours, and three random variables that cannot affect a student’s exam score like, Valo rank, physical height, and gender.</a:t>
            </a:r>
          </a:p>
          <a:p>
            <a:pPr algn="just"/>
            <a:endParaRPr lang="en-US" sz="2000" dirty="0"/>
          </a:p>
        </p:txBody>
      </p:sp>
      <p:sp>
        <p:nvSpPr>
          <p:cNvPr id="9" name="Title 1">
            <a:extLst>
              <a:ext uri="{FF2B5EF4-FFF2-40B4-BE49-F238E27FC236}">
                <a16:creationId xmlns:a16="http://schemas.microsoft.com/office/drawing/2014/main" id="{0E707278-C157-2216-E315-C9D15B0F9B0C}"/>
              </a:ext>
            </a:extLst>
          </p:cNvPr>
          <p:cNvSpPr txBox="1">
            <a:spLocks/>
          </p:cNvSpPr>
          <p:nvPr/>
        </p:nvSpPr>
        <p:spPr>
          <a:xfrm>
            <a:off x="612648" y="442639"/>
            <a:ext cx="8229600"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Lasso Regression</a:t>
            </a:r>
          </a:p>
        </p:txBody>
      </p:sp>
      <p:pic>
        <p:nvPicPr>
          <p:cNvPr id="6" name="Picture 5" descr="A graph of different values&#10;&#10;AI-generated content may be incorrect.">
            <a:extLst>
              <a:ext uri="{FF2B5EF4-FFF2-40B4-BE49-F238E27FC236}">
                <a16:creationId xmlns:a16="http://schemas.microsoft.com/office/drawing/2014/main" id="{3AAE121F-CA08-86FF-DB7C-09C4BC839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7" y="1225912"/>
            <a:ext cx="8419057" cy="5262359"/>
          </a:xfrm>
          <a:prstGeom prst="rect">
            <a:avLst/>
          </a:prstGeom>
        </p:spPr>
      </p:pic>
    </p:spTree>
    <p:extLst>
      <p:ext uri="{BB962C8B-B14F-4D97-AF65-F5344CB8AC3E}">
        <p14:creationId xmlns:p14="http://schemas.microsoft.com/office/powerpoint/2010/main" val="376424189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4DE3-B8BB-9A13-B2C0-8A88B2EF88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5A8F51-0A6F-E118-4B06-3E8EE2C1652D}"/>
              </a:ext>
            </a:extLst>
          </p:cNvPr>
          <p:cNvSpPr>
            <a:spLocks noGrp="1"/>
          </p:cNvSpPr>
          <p:nvPr>
            <p:ph type="title"/>
          </p:nvPr>
        </p:nvSpPr>
        <p:spPr/>
        <p:txBody>
          <a:bodyPr/>
          <a:lstStyle/>
          <a:p>
            <a:r>
              <a:rPr lang="en-US" dirty="0"/>
              <a:t>Quote</a:t>
            </a:r>
          </a:p>
        </p:txBody>
      </p:sp>
      <p:sp>
        <p:nvSpPr>
          <p:cNvPr id="9" name="Title 1">
            <a:extLst>
              <a:ext uri="{FF2B5EF4-FFF2-40B4-BE49-F238E27FC236}">
                <a16:creationId xmlns:a16="http://schemas.microsoft.com/office/drawing/2014/main" id="{7615E779-33BD-5143-8E95-6E182389E513}"/>
              </a:ext>
            </a:extLst>
          </p:cNvPr>
          <p:cNvSpPr txBox="1">
            <a:spLocks/>
          </p:cNvSpPr>
          <p:nvPr/>
        </p:nvSpPr>
        <p:spPr>
          <a:xfrm>
            <a:off x="354331" y="424558"/>
            <a:ext cx="8229600"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Lasso Regression</a:t>
            </a:r>
          </a:p>
        </p:txBody>
      </p:sp>
      <p:sp>
        <p:nvSpPr>
          <p:cNvPr id="5" name="TextBox 4">
            <a:extLst>
              <a:ext uri="{FF2B5EF4-FFF2-40B4-BE49-F238E27FC236}">
                <a16:creationId xmlns:a16="http://schemas.microsoft.com/office/drawing/2014/main" id="{D38C2CDF-3B86-2F35-E14E-CA978B5F1458}"/>
              </a:ext>
            </a:extLst>
          </p:cNvPr>
          <p:cNvSpPr txBox="1"/>
          <p:nvPr/>
        </p:nvSpPr>
        <p:spPr>
          <a:xfrm>
            <a:off x="304800" y="6532078"/>
            <a:ext cx="2565400" cy="630942"/>
          </a:xfrm>
          <a:prstGeom prst="rect">
            <a:avLst/>
          </a:prstGeom>
          <a:noFill/>
        </p:spPr>
        <p:txBody>
          <a:bodyPr wrap="square" rtlCol="0">
            <a:spAutoFit/>
          </a:bodyPr>
          <a:lstStyle/>
          <a:p>
            <a:pPr algn="just"/>
            <a:r>
              <a:rPr lang="en-US" sz="1500" dirty="0"/>
              <a:t>Source: ChatGPT + </a:t>
            </a:r>
            <a:r>
              <a:rPr lang="en-US" sz="1500" dirty="0" err="1"/>
              <a:t>gemini</a:t>
            </a:r>
            <a:endParaRPr lang="en-US" sz="1500" dirty="0"/>
          </a:p>
          <a:p>
            <a:pPr algn="just"/>
            <a:endParaRPr lang="en-US" sz="2000" dirty="0"/>
          </a:p>
        </p:txBody>
      </p:sp>
      <p:pic>
        <p:nvPicPr>
          <p:cNvPr id="14" name="Picture 13" descr="A screen shot of a computer program&#10;&#10;AI-generated content may be incorrect.">
            <a:extLst>
              <a:ext uri="{FF2B5EF4-FFF2-40B4-BE49-F238E27FC236}">
                <a16:creationId xmlns:a16="http://schemas.microsoft.com/office/drawing/2014/main" id="{64D8C050-FE41-7D71-95F0-FADA571DB8FE}"/>
              </a:ext>
            </a:extLst>
          </p:cNvPr>
          <p:cNvPicPr>
            <a:picLocks noChangeAspect="1"/>
          </p:cNvPicPr>
          <p:nvPr/>
        </p:nvPicPr>
        <p:blipFill>
          <a:blip r:embed="rId3">
            <a:extLst>
              <a:ext uri="{28A0092B-C50C-407E-A947-70E740481C1C}">
                <a14:useLocalDpi xmlns:a14="http://schemas.microsoft.com/office/drawing/2010/main" val="0"/>
              </a:ext>
            </a:extLst>
          </a:blip>
          <a:srcRect t="54466"/>
          <a:stretch>
            <a:fillRect/>
          </a:stretch>
        </p:blipFill>
        <p:spPr>
          <a:xfrm>
            <a:off x="5939412" y="1207831"/>
            <a:ext cx="6153201" cy="4968680"/>
          </a:xfrm>
          <a:prstGeom prst="rect">
            <a:avLst/>
          </a:prstGeom>
        </p:spPr>
      </p:pic>
      <p:pic>
        <p:nvPicPr>
          <p:cNvPr id="16" name="Picture 15" descr="A screen shot of a computer program&#10;&#10;AI-generated content may be incorrect.">
            <a:extLst>
              <a:ext uri="{FF2B5EF4-FFF2-40B4-BE49-F238E27FC236}">
                <a16:creationId xmlns:a16="http://schemas.microsoft.com/office/drawing/2014/main" id="{644F0134-910D-FB99-7A40-48E5CD52F217}"/>
              </a:ext>
            </a:extLst>
          </p:cNvPr>
          <p:cNvPicPr>
            <a:picLocks noChangeAspect="1"/>
          </p:cNvPicPr>
          <p:nvPr/>
        </p:nvPicPr>
        <p:blipFill>
          <a:blip r:embed="rId3">
            <a:extLst>
              <a:ext uri="{28A0092B-C50C-407E-A947-70E740481C1C}">
                <a14:useLocalDpi xmlns:a14="http://schemas.microsoft.com/office/drawing/2010/main" val="0"/>
              </a:ext>
            </a:extLst>
          </a:blip>
          <a:srcRect b="45283"/>
          <a:stretch>
            <a:fillRect/>
          </a:stretch>
        </p:blipFill>
        <p:spPr>
          <a:xfrm>
            <a:off x="304800" y="1207831"/>
            <a:ext cx="5554552" cy="4968681"/>
          </a:xfrm>
          <a:prstGeom prst="rect">
            <a:avLst/>
          </a:prstGeom>
        </p:spPr>
      </p:pic>
    </p:spTree>
    <p:extLst>
      <p:ext uri="{BB962C8B-B14F-4D97-AF65-F5344CB8AC3E}">
        <p14:creationId xmlns:p14="http://schemas.microsoft.com/office/powerpoint/2010/main" val="76509895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6BB03-94A4-FA8D-ECE5-26267C49FC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A75EA5-7FE4-2974-2A1A-E4C74F0E6C57}"/>
              </a:ext>
            </a:extLst>
          </p:cNvPr>
          <p:cNvSpPr>
            <a:spLocks noGrp="1"/>
          </p:cNvSpPr>
          <p:nvPr>
            <p:ph type="title"/>
          </p:nvPr>
        </p:nvSpPr>
        <p:spPr/>
        <p:txBody>
          <a:bodyPr/>
          <a:lstStyle/>
          <a:p>
            <a:r>
              <a:rPr lang="en-US" dirty="0"/>
              <a:t>Quote</a:t>
            </a:r>
          </a:p>
        </p:txBody>
      </p:sp>
      <p:sp>
        <p:nvSpPr>
          <p:cNvPr id="9" name="Title 1">
            <a:extLst>
              <a:ext uri="{FF2B5EF4-FFF2-40B4-BE49-F238E27FC236}">
                <a16:creationId xmlns:a16="http://schemas.microsoft.com/office/drawing/2014/main" id="{55B6FDE0-2D3C-494F-101E-E44A07BBE5F2}"/>
              </a:ext>
            </a:extLst>
          </p:cNvPr>
          <p:cNvSpPr txBox="1">
            <a:spLocks/>
          </p:cNvSpPr>
          <p:nvPr/>
        </p:nvSpPr>
        <p:spPr>
          <a:xfrm>
            <a:off x="354331" y="424558"/>
            <a:ext cx="8229600" cy="78327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3500" dirty="0"/>
              <a:t>How it works: Lasso Regression</a:t>
            </a:r>
          </a:p>
        </p:txBody>
      </p:sp>
      <p:sp>
        <p:nvSpPr>
          <p:cNvPr id="5" name="TextBox 4">
            <a:extLst>
              <a:ext uri="{FF2B5EF4-FFF2-40B4-BE49-F238E27FC236}">
                <a16:creationId xmlns:a16="http://schemas.microsoft.com/office/drawing/2014/main" id="{848F1B44-F0F2-E8EC-33E9-6C4F7E991957}"/>
              </a:ext>
            </a:extLst>
          </p:cNvPr>
          <p:cNvSpPr txBox="1"/>
          <p:nvPr/>
        </p:nvSpPr>
        <p:spPr>
          <a:xfrm>
            <a:off x="304800" y="6532078"/>
            <a:ext cx="2565400" cy="630942"/>
          </a:xfrm>
          <a:prstGeom prst="rect">
            <a:avLst/>
          </a:prstGeom>
          <a:noFill/>
        </p:spPr>
        <p:txBody>
          <a:bodyPr wrap="square" rtlCol="0">
            <a:spAutoFit/>
          </a:bodyPr>
          <a:lstStyle/>
          <a:p>
            <a:pPr algn="just"/>
            <a:r>
              <a:rPr lang="en-US" sz="1500" dirty="0"/>
              <a:t>Source: ChatGPT + </a:t>
            </a:r>
            <a:r>
              <a:rPr lang="en-US" sz="1500" dirty="0" err="1"/>
              <a:t>gemini</a:t>
            </a:r>
            <a:endParaRPr lang="en-US" sz="1500" dirty="0"/>
          </a:p>
          <a:p>
            <a:pPr algn="just"/>
            <a:endParaRPr lang="en-US" sz="2000" dirty="0"/>
          </a:p>
        </p:txBody>
      </p:sp>
      <p:pic>
        <p:nvPicPr>
          <p:cNvPr id="3" name="Picture 2" descr="A graph of a test results&#10;&#10;AI-generated content may be incorrect.">
            <a:extLst>
              <a:ext uri="{FF2B5EF4-FFF2-40B4-BE49-F238E27FC236}">
                <a16:creationId xmlns:a16="http://schemas.microsoft.com/office/drawing/2014/main" id="{16F3C1A3-2A7F-CDEE-2DB3-D5F85C220DF6}"/>
              </a:ext>
            </a:extLst>
          </p:cNvPr>
          <p:cNvPicPr>
            <a:picLocks noChangeAspect="1"/>
          </p:cNvPicPr>
          <p:nvPr/>
        </p:nvPicPr>
        <p:blipFill>
          <a:blip r:embed="rId3">
            <a:extLst>
              <a:ext uri="{28A0092B-C50C-407E-A947-70E740481C1C}">
                <a14:useLocalDpi xmlns:a14="http://schemas.microsoft.com/office/drawing/2010/main" val="0"/>
              </a:ext>
            </a:extLst>
          </a:blip>
          <a:srcRect b="46289"/>
          <a:stretch>
            <a:fillRect/>
          </a:stretch>
        </p:blipFill>
        <p:spPr>
          <a:xfrm>
            <a:off x="304800" y="1207832"/>
            <a:ext cx="5521415" cy="4899670"/>
          </a:xfrm>
          <a:prstGeom prst="rect">
            <a:avLst/>
          </a:prstGeom>
        </p:spPr>
      </p:pic>
      <p:pic>
        <p:nvPicPr>
          <p:cNvPr id="6" name="Picture 5" descr="A graph of a test results&#10;&#10;AI-generated content may be incorrect.">
            <a:extLst>
              <a:ext uri="{FF2B5EF4-FFF2-40B4-BE49-F238E27FC236}">
                <a16:creationId xmlns:a16="http://schemas.microsoft.com/office/drawing/2014/main" id="{3BCBE31B-792D-30EC-39C7-1C29E968BF06}"/>
              </a:ext>
            </a:extLst>
          </p:cNvPr>
          <p:cNvPicPr>
            <a:picLocks noChangeAspect="1"/>
          </p:cNvPicPr>
          <p:nvPr/>
        </p:nvPicPr>
        <p:blipFill>
          <a:blip r:embed="rId3">
            <a:extLst>
              <a:ext uri="{28A0092B-C50C-407E-A947-70E740481C1C}">
                <a14:useLocalDpi xmlns:a14="http://schemas.microsoft.com/office/drawing/2010/main" val="0"/>
              </a:ext>
            </a:extLst>
          </a:blip>
          <a:srcRect t="53585"/>
          <a:stretch>
            <a:fillRect/>
          </a:stretch>
        </p:blipFill>
        <p:spPr>
          <a:xfrm>
            <a:off x="6365787" y="1207832"/>
            <a:ext cx="5489356" cy="4899670"/>
          </a:xfrm>
          <a:prstGeom prst="rect">
            <a:avLst/>
          </a:prstGeom>
        </p:spPr>
      </p:pic>
    </p:spTree>
    <p:extLst>
      <p:ext uri="{BB962C8B-B14F-4D97-AF65-F5344CB8AC3E}">
        <p14:creationId xmlns:p14="http://schemas.microsoft.com/office/powerpoint/2010/main" val="243575858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01D7-435D-8E7D-53C0-66C0C37F5C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B919A6-9AF9-EAE8-1E8A-98AE77C79C43}"/>
              </a:ext>
            </a:extLst>
          </p:cNvPr>
          <p:cNvSpPr>
            <a:spLocks noGrp="1"/>
          </p:cNvSpPr>
          <p:nvPr>
            <p:ph type="title"/>
          </p:nvPr>
        </p:nvSpPr>
        <p:spPr/>
        <p:txBody>
          <a:bodyPr/>
          <a:lstStyle/>
          <a:p>
            <a:r>
              <a:rPr lang="en-US" dirty="0"/>
              <a:t>Quote</a:t>
            </a:r>
          </a:p>
        </p:txBody>
      </p:sp>
      <p:sp>
        <p:nvSpPr>
          <p:cNvPr id="6" name="Content Placeholder 5">
            <a:extLst>
              <a:ext uri="{FF2B5EF4-FFF2-40B4-BE49-F238E27FC236}">
                <a16:creationId xmlns:a16="http://schemas.microsoft.com/office/drawing/2014/main" id="{E5236CAB-BB4B-BDCA-63F6-F77BA904E53B}"/>
              </a:ext>
            </a:extLst>
          </p:cNvPr>
          <p:cNvSpPr>
            <a:spLocks noGrp="1"/>
          </p:cNvSpPr>
          <p:nvPr>
            <p:ph sz="quarter" idx="13"/>
          </p:nvPr>
        </p:nvSpPr>
        <p:spPr>
          <a:xfrm>
            <a:off x="661532" y="785004"/>
            <a:ext cx="5434468" cy="5369942"/>
          </a:xfrm>
        </p:spPr>
        <p:txBody>
          <a:bodyPr/>
          <a:lstStyle/>
          <a:p>
            <a:r>
              <a:rPr lang="en-US" dirty="0"/>
              <a:t>Real-World </a:t>
            </a:r>
          </a:p>
          <a:p>
            <a:r>
              <a:rPr lang="en-US" dirty="0"/>
              <a:t>Applications, Studies, and Research Utilizing Ridge and Lasso Regression</a:t>
            </a:r>
          </a:p>
        </p:txBody>
      </p:sp>
      <p:pic>
        <p:nvPicPr>
          <p:cNvPr id="3" name="Picture 2" descr="A person holding a blue tablet&#10;&#10;AI-generated content may be incorrect.">
            <a:extLst>
              <a:ext uri="{FF2B5EF4-FFF2-40B4-BE49-F238E27FC236}">
                <a16:creationId xmlns:a16="http://schemas.microsoft.com/office/drawing/2014/main" id="{A7E5201C-E542-F385-8AC2-5AE1DAE75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1805"/>
            <a:ext cx="5434467" cy="5194390"/>
          </a:xfrm>
          <a:prstGeom prst="rect">
            <a:avLst/>
          </a:prstGeom>
        </p:spPr>
      </p:pic>
    </p:spTree>
    <p:extLst>
      <p:ext uri="{BB962C8B-B14F-4D97-AF65-F5344CB8AC3E}">
        <p14:creationId xmlns:p14="http://schemas.microsoft.com/office/powerpoint/2010/main" val="1403495588"/>
      </p:ext>
    </p:extLst>
  </p:cSld>
  <p:clrMapOvr>
    <a:masterClrMapping/>
  </p:clrMapOvr>
  <mc:AlternateContent xmlns:mc="http://schemas.openxmlformats.org/markup-compatibility/2006">
    <mc:Choice xmlns:p14="http://schemas.microsoft.com/office/powerpoint/2010/main" Requires="p14">
      <p:transition spd="slow" p14:dur="1500">
        <p14:vortex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F18C-EC60-1D86-080B-52A6953C29DA}"/>
              </a:ext>
            </a:extLst>
          </p:cNvPr>
          <p:cNvSpPr>
            <a:spLocks noGrp="1"/>
          </p:cNvSpPr>
          <p:nvPr>
            <p:ph type="ctrTitle"/>
          </p:nvPr>
        </p:nvSpPr>
        <p:spPr>
          <a:xfrm>
            <a:off x="910057" y="733425"/>
            <a:ext cx="3390481" cy="2174445"/>
          </a:xfrm>
          <a:noFill/>
          <a:ln>
            <a:noFill/>
          </a:ln>
        </p:spPr>
        <p:txBody>
          <a:bodyPr anchor="b">
            <a:noAutofit/>
          </a:bodyPr>
          <a:lstStyle/>
          <a:p>
            <a:r>
              <a:rPr lang="en-US" sz="3000" dirty="0"/>
              <a:t>Ridge regression and its applications in genetic studies</a:t>
            </a:r>
          </a:p>
        </p:txBody>
      </p:sp>
      <p:pic>
        <p:nvPicPr>
          <p:cNvPr id="18" name="Picture Placeholder 17" descr="A ceramic bowl and mug on a table">
            <a:extLst>
              <a:ext uri="{FF2B5EF4-FFF2-40B4-BE49-F238E27FC236}">
                <a16:creationId xmlns:a16="http://schemas.microsoft.com/office/drawing/2014/main" id="{DB101330-C542-99A6-8E55-D0877F4E4D9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3" name="Title 1">
            <a:extLst>
              <a:ext uri="{FF2B5EF4-FFF2-40B4-BE49-F238E27FC236}">
                <a16:creationId xmlns:a16="http://schemas.microsoft.com/office/drawing/2014/main" id="{752255D4-0796-16BB-06CE-610B3375F6FA}"/>
              </a:ext>
            </a:extLst>
          </p:cNvPr>
          <p:cNvSpPr txBox="1">
            <a:spLocks/>
          </p:cNvSpPr>
          <p:nvPr/>
        </p:nvSpPr>
        <p:spPr>
          <a:xfrm>
            <a:off x="910057" y="1264080"/>
            <a:ext cx="3709569" cy="2174445"/>
          </a:xfrm>
          <a:prstGeom prst="rect">
            <a:avLst/>
          </a:prstGeom>
          <a:noFill/>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1500" b="0" dirty="0"/>
              <a:t>Arashi, M., Roozbeh, M., Hamzah, N. A., &amp; Gasparini, M. (2021)</a:t>
            </a:r>
            <a:endParaRPr lang="en-US" sz="1500" dirty="0"/>
          </a:p>
        </p:txBody>
      </p:sp>
    </p:spTree>
    <p:extLst>
      <p:ext uri="{BB962C8B-B14F-4D97-AF65-F5344CB8AC3E}">
        <p14:creationId xmlns:p14="http://schemas.microsoft.com/office/powerpoint/2010/main" val="291156406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26560A-A33C-40B0-E43C-948E048DE812}"/>
              </a:ext>
            </a:extLst>
          </p:cNvPr>
          <p:cNvSpPr>
            <a:spLocks noGrp="1"/>
          </p:cNvSpPr>
          <p:nvPr>
            <p:ph type="title"/>
          </p:nvPr>
        </p:nvSpPr>
        <p:spPr>
          <a:xfrm>
            <a:off x="1141568" y="5742491"/>
            <a:ext cx="4125621" cy="820334"/>
          </a:xfrm>
        </p:spPr>
        <p:txBody>
          <a:bodyPr/>
          <a:lstStyle/>
          <a:p>
            <a:r>
              <a:rPr lang="en-US" dirty="0"/>
              <a:t>Fig 1. Diagnostic plots for the riboflavin production data set.</a:t>
            </a:r>
          </a:p>
        </p:txBody>
      </p:sp>
      <p:pic>
        <p:nvPicPr>
          <p:cNvPr id="28" name="Picture 27" descr="A group of graphs showing different values&#10;&#10;AI-generated content may be incorrect.">
            <a:extLst>
              <a:ext uri="{FF2B5EF4-FFF2-40B4-BE49-F238E27FC236}">
                <a16:creationId xmlns:a16="http://schemas.microsoft.com/office/drawing/2014/main" id="{98491FA4-0AC1-BB6D-7071-9001CB20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83" y="458284"/>
            <a:ext cx="5459392" cy="5159961"/>
          </a:xfrm>
          <a:prstGeom prst="rect">
            <a:avLst/>
          </a:prstGeom>
        </p:spPr>
      </p:pic>
      <p:pic>
        <p:nvPicPr>
          <p:cNvPr id="30" name="Picture 29" descr="A graph of a normal q-q plot&#10;&#10;AI-generated content may be incorrect.">
            <a:extLst>
              <a:ext uri="{FF2B5EF4-FFF2-40B4-BE49-F238E27FC236}">
                <a16:creationId xmlns:a16="http://schemas.microsoft.com/office/drawing/2014/main" id="{1ED8046E-32EE-8CD8-D9F6-9AD0B89F2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27" y="458284"/>
            <a:ext cx="5459390" cy="5159959"/>
          </a:xfrm>
          <a:prstGeom prst="rect">
            <a:avLst/>
          </a:prstGeom>
        </p:spPr>
      </p:pic>
      <p:sp>
        <p:nvSpPr>
          <p:cNvPr id="31" name="Title 9">
            <a:extLst>
              <a:ext uri="{FF2B5EF4-FFF2-40B4-BE49-F238E27FC236}">
                <a16:creationId xmlns:a16="http://schemas.microsoft.com/office/drawing/2014/main" id="{73118DC7-B798-27CB-D2DD-5EC330C1BBBB}"/>
              </a:ext>
            </a:extLst>
          </p:cNvPr>
          <p:cNvSpPr txBox="1">
            <a:spLocks/>
          </p:cNvSpPr>
          <p:nvPr/>
        </p:nvSpPr>
        <p:spPr>
          <a:xfrm>
            <a:off x="6988509" y="5742491"/>
            <a:ext cx="3998225" cy="8203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dirty="0"/>
              <a:t>Fig 2. Q–Q plot based on the ridge estimator for the riboflavin production data set.</a:t>
            </a:r>
          </a:p>
        </p:txBody>
      </p:sp>
    </p:spTree>
    <p:extLst>
      <p:ext uri="{BB962C8B-B14F-4D97-AF65-F5344CB8AC3E}">
        <p14:creationId xmlns:p14="http://schemas.microsoft.com/office/powerpoint/2010/main" val="1242199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2C00F-CC1F-508B-8D00-700C76C4A43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7B6BC5A-B3FC-05A2-FEE6-D3E99C067A79}"/>
              </a:ext>
            </a:extLst>
          </p:cNvPr>
          <p:cNvSpPr>
            <a:spLocks noGrp="1"/>
          </p:cNvSpPr>
          <p:nvPr>
            <p:ph type="title"/>
          </p:nvPr>
        </p:nvSpPr>
        <p:spPr>
          <a:xfrm>
            <a:off x="760693" y="5566195"/>
            <a:ext cx="4459008" cy="820334"/>
          </a:xfrm>
        </p:spPr>
        <p:txBody>
          <a:bodyPr>
            <a:normAutofit fontScale="90000"/>
          </a:bodyPr>
          <a:lstStyle/>
          <a:p>
            <a:r>
              <a:rPr lang="en-US" dirty="0"/>
              <a:t>Fig 3. Bivariate boxplot of the riboflavin production data set for effective genes.</a:t>
            </a:r>
          </a:p>
        </p:txBody>
      </p:sp>
      <p:sp>
        <p:nvSpPr>
          <p:cNvPr id="31" name="Title 9">
            <a:extLst>
              <a:ext uri="{FF2B5EF4-FFF2-40B4-BE49-F238E27FC236}">
                <a16:creationId xmlns:a16="http://schemas.microsoft.com/office/drawing/2014/main" id="{4105613E-54DD-74CE-F604-BE52707853EF}"/>
              </a:ext>
            </a:extLst>
          </p:cNvPr>
          <p:cNvSpPr txBox="1">
            <a:spLocks/>
          </p:cNvSpPr>
          <p:nvPr/>
        </p:nvSpPr>
        <p:spPr>
          <a:xfrm>
            <a:off x="6398095" y="5566195"/>
            <a:ext cx="4689005" cy="8203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dirty="0"/>
              <a:t>Fig 4. The diagram of                   and its counter plot versus k and d for the riboflavin production data set.</a:t>
            </a:r>
          </a:p>
        </p:txBody>
      </p:sp>
      <p:pic>
        <p:nvPicPr>
          <p:cNvPr id="3" name="Picture 2" descr="A collage of images of a group of dots and lines&#10;&#10;AI-generated content may be incorrect.">
            <a:extLst>
              <a:ext uri="{FF2B5EF4-FFF2-40B4-BE49-F238E27FC236}">
                <a16:creationId xmlns:a16="http://schemas.microsoft.com/office/drawing/2014/main" id="{5791D1CD-CC14-29B0-19FC-DF88B030E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68" y="633396"/>
            <a:ext cx="4706658" cy="4675070"/>
          </a:xfrm>
          <a:prstGeom prst="rect">
            <a:avLst/>
          </a:prstGeom>
        </p:spPr>
      </p:pic>
      <p:pic>
        <p:nvPicPr>
          <p:cNvPr id="5" name="Picture 4" descr="A collage of graphs&#10;&#10;AI-generated content may be incorrect.">
            <a:extLst>
              <a:ext uri="{FF2B5EF4-FFF2-40B4-BE49-F238E27FC236}">
                <a16:creationId xmlns:a16="http://schemas.microsoft.com/office/drawing/2014/main" id="{BCA50D17-68AB-64DD-2B07-FA8CE257B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399" y="633396"/>
            <a:ext cx="5091473" cy="4675070"/>
          </a:xfrm>
          <a:prstGeom prst="rect">
            <a:avLst/>
          </a:prstGeom>
        </p:spPr>
      </p:pic>
      <p:pic>
        <p:nvPicPr>
          <p:cNvPr id="11" name="Picture 10">
            <a:extLst>
              <a:ext uri="{FF2B5EF4-FFF2-40B4-BE49-F238E27FC236}">
                <a16:creationId xmlns:a16="http://schemas.microsoft.com/office/drawing/2014/main" id="{F4C4840D-FC83-32E1-3393-F030402CC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907" y="5566195"/>
            <a:ext cx="971686" cy="266737"/>
          </a:xfrm>
          <a:prstGeom prst="rect">
            <a:avLst/>
          </a:prstGeom>
        </p:spPr>
      </p:pic>
    </p:spTree>
    <p:extLst>
      <p:ext uri="{BB962C8B-B14F-4D97-AF65-F5344CB8AC3E}">
        <p14:creationId xmlns:p14="http://schemas.microsoft.com/office/powerpoint/2010/main" val="245331587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8C22-8BD6-DEC1-6426-96B3E21658D3}"/>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B5871C2-BC0E-29C0-ADB3-82728130D527}"/>
              </a:ext>
            </a:extLst>
          </p:cNvPr>
          <p:cNvSpPr>
            <a:spLocks noGrp="1"/>
          </p:cNvSpPr>
          <p:nvPr>
            <p:ph type="title"/>
          </p:nvPr>
        </p:nvSpPr>
        <p:spPr>
          <a:xfrm>
            <a:off x="760693" y="2056808"/>
            <a:ext cx="4459008" cy="820334"/>
          </a:xfrm>
        </p:spPr>
        <p:txBody>
          <a:bodyPr>
            <a:normAutofit fontScale="90000"/>
          </a:bodyPr>
          <a:lstStyle/>
          <a:p>
            <a:r>
              <a:rPr lang="en-US" dirty="0"/>
              <a:t>Table 1. Evaluation of proposed estimators for the riboflavin production data set.</a:t>
            </a:r>
          </a:p>
        </p:txBody>
      </p:sp>
      <p:sp>
        <p:nvSpPr>
          <p:cNvPr id="31" name="Title 9">
            <a:extLst>
              <a:ext uri="{FF2B5EF4-FFF2-40B4-BE49-F238E27FC236}">
                <a16:creationId xmlns:a16="http://schemas.microsoft.com/office/drawing/2014/main" id="{A27D5EE0-1F3C-022D-12E5-93D72889EBF8}"/>
              </a:ext>
            </a:extLst>
          </p:cNvPr>
          <p:cNvSpPr txBox="1">
            <a:spLocks/>
          </p:cNvSpPr>
          <p:nvPr/>
        </p:nvSpPr>
        <p:spPr>
          <a:xfrm>
            <a:off x="1697596" y="5422765"/>
            <a:ext cx="4689005" cy="820334"/>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dirty="0"/>
              <a:t>Fig 5. The diagram of empirical type I error and power for different (</a:t>
            </a:r>
            <a:r>
              <a:rPr lang="en-US" i="1" dirty="0"/>
              <a:t>n</a:t>
            </a:r>
            <a:r>
              <a:rPr lang="en-US" dirty="0"/>
              <a:t>, </a:t>
            </a:r>
            <a:r>
              <a:rPr lang="en-US" i="1" dirty="0"/>
              <a:t>p</a:t>
            </a:r>
            <a:r>
              <a:rPr lang="en-US" dirty="0"/>
              <a:t>) for the simulated data sets.</a:t>
            </a:r>
          </a:p>
        </p:txBody>
      </p:sp>
      <p:pic>
        <p:nvPicPr>
          <p:cNvPr id="11" name="Picture 10">
            <a:extLst>
              <a:ext uri="{FF2B5EF4-FFF2-40B4-BE49-F238E27FC236}">
                <a16:creationId xmlns:a16="http://schemas.microsoft.com/office/drawing/2014/main" id="{C86EECF3-4DC4-0F99-0BF0-ED492AB8F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3907" y="5566195"/>
            <a:ext cx="971686" cy="266737"/>
          </a:xfrm>
          <a:prstGeom prst="rect">
            <a:avLst/>
          </a:prstGeom>
        </p:spPr>
      </p:pic>
      <p:pic>
        <p:nvPicPr>
          <p:cNvPr id="4" name="Picture 3">
            <a:extLst>
              <a:ext uri="{FF2B5EF4-FFF2-40B4-BE49-F238E27FC236}">
                <a16:creationId xmlns:a16="http://schemas.microsoft.com/office/drawing/2014/main" id="{4270CECE-AE02-CEC5-F967-5AF0D73D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340729"/>
            <a:ext cx="10744200" cy="1572649"/>
          </a:xfrm>
          <a:prstGeom prst="rect">
            <a:avLst/>
          </a:prstGeom>
        </p:spPr>
      </p:pic>
      <p:pic>
        <p:nvPicPr>
          <p:cNvPr id="7" name="Picture 6" descr="A collage of graphs&#10;&#10;AI-generated content may be incorrect.">
            <a:extLst>
              <a:ext uri="{FF2B5EF4-FFF2-40B4-BE49-F238E27FC236}">
                <a16:creationId xmlns:a16="http://schemas.microsoft.com/office/drawing/2014/main" id="{52AD1487-0D8A-5455-9685-751387DAA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100" y="2126246"/>
            <a:ext cx="4953001" cy="4499341"/>
          </a:xfrm>
          <a:prstGeom prst="rect">
            <a:avLst/>
          </a:prstGeom>
        </p:spPr>
      </p:pic>
    </p:spTree>
    <p:extLst>
      <p:ext uri="{BB962C8B-B14F-4D97-AF65-F5344CB8AC3E}">
        <p14:creationId xmlns:p14="http://schemas.microsoft.com/office/powerpoint/2010/main" val="3131975696"/>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C3D28-FEA2-49A3-F6C4-A79A2A0ED1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876C311-B11C-EAA6-1675-38839DE5E81F}"/>
              </a:ext>
            </a:extLst>
          </p:cNvPr>
          <p:cNvSpPr>
            <a:spLocks noGrp="1"/>
          </p:cNvSpPr>
          <p:nvPr>
            <p:ph type="title"/>
          </p:nvPr>
        </p:nvSpPr>
        <p:spPr>
          <a:xfrm>
            <a:off x="7981381" y="2387809"/>
            <a:ext cx="3277169" cy="2082381"/>
          </a:xfrm>
        </p:spPr>
        <p:txBody>
          <a:bodyPr>
            <a:noAutofit/>
          </a:bodyPr>
          <a:lstStyle/>
          <a:p>
            <a:r>
              <a:rPr lang="en-US" sz="2500" dirty="0"/>
              <a:t>Fig 6. The diagram of GCV and its counter plot versus </a:t>
            </a:r>
            <a:r>
              <a:rPr lang="en-US" sz="2500" i="1" dirty="0"/>
              <a:t>k</a:t>
            </a:r>
            <a:r>
              <a:rPr lang="en-US" sz="2500" dirty="0"/>
              <a:t> and </a:t>
            </a:r>
            <a:r>
              <a:rPr lang="en-US" sz="2500" i="1" dirty="0"/>
              <a:t>d</a:t>
            </a:r>
            <a:r>
              <a:rPr lang="en-US" sz="2500" dirty="0"/>
              <a:t> for the simulated data set.</a:t>
            </a:r>
          </a:p>
        </p:txBody>
      </p:sp>
      <p:pic>
        <p:nvPicPr>
          <p:cNvPr id="4" name="Picture 3" descr="A collage of graphs and diagrams&#10;&#10;AI-generated content may be incorrect.">
            <a:extLst>
              <a:ext uri="{FF2B5EF4-FFF2-40B4-BE49-F238E27FC236}">
                <a16:creationId xmlns:a16="http://schemas.microsoft.com/office/drawing/2014/main" id="{18D994A0-5E0D-314F-483D-ED1F59121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1" y="338121"/>
            <a:ext cx="6454330" cy="6100780"/>
          </a:xfrm>
          <a:prstGeom prst="rect">
            <a:avLst/>
          </a:prstGeom>
        </p:spPr>
      </p:pic>
    </p:spTree>
    <p:extLst>
      <p:ext uri="{BB962C8B-B14F-4D97-AF65-F5344CB8AC3E}">
        <p14:creationId xmlns:p14="http://schemas.microsoft.com/office/powerpoint/2010/main" val="3151328112"/>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B7A6F-6A92-BF46-5315-643B2E1BDFD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6D1BBC3-8092-62FF-E5DE-E4A664F11C03}"/>
              </a:ext>
            </a:extLst>
          </p:cNvPr>
          <p:cNvSpPr>
            <a:spLocks noGrp="1"/>
          </p:cNvSpPr>
          <p:nvPr>
            <p:ph type="title"/>
          </p:nvPr>
        </p:nvSpPr>
        <p:spPr>
          <a:xfrm>
            <a:off x="2266665" y="4928020"/>
            <a:ext cx="7658669" cy="1082256"/>
          </a:xfrm>
        </p:spPr>
        <p:txBody>
          <a:bodyPr>
            <a:noAutofit/>
          </a:bodyPr>
          <a:lstStyle/>
          <a:p>
            <a:r>
              <a:rPr lang="en-US" dirty="0"/>
              <a:t>Fig 7. Comparison between F test and RRB test for the non-sparse case (left diagram) and sparse case (right diagram) with </a:t>
            </a:r>
            <a:r>
              <a:rPr lang="en-US" i="1" dirty="0"/>
              <a:t>γ</a:t>
            </a:r>
            <a:r>
              <a:rPr lang="en-US" dirty="0"/>
              <a:t> = 0.95, </a:t>
            </a:r>
            <a:r>
              <a:rPr lang="en-US" i="1" dirty="0"/>
              <a:t>n</a:t>
            </a:r>
            <a:r>
              <a:rPr lang="en-US" dirty="0"/>
              <a:t> = 180, </a:t>
            </a:r>
            <a:r>
              <a:rPr lang="en-US" i="1" dirty="0"/>
              <a:t>p</a:t>
            </a:r>
            <a:r>
              <a:rPr lang="en-US" dirty="0"/>
              <a:t> = 120 and </a:t>
            </a:r>
            <a:r>
              <a:rPr lang="en-US" i="1" dirty="0"/>
              <a:t>CS</a:t>
            </a:r>
            <a:r>
              <a:rPr lang="en-US" dirty="0"/>
              <a:t> = 40%.</a:t>
            </a:r>
          </a:p>
        </p:txBody>
      </p:sp>
      <p:pic>
        <p:nvPicPr>
          <p:cNvPr id="3" name="Picture 2" descr="A comparison of a graph&#10;&#10;AI-generated content may be incorrect.">
            <a:extLst>
              <a:ext uri="{FF2B5EF4-FFF2-40B4-BE49-F238E27FC236}">
                <a16:creationId xmlns:a16="http://schemas.microsoft.com/office/drawing/2014/main" id="{4AFD38BA-8E2B-1A4B-BE4C-540762C72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222" y="370940"/>
            <a:ext cx="9353835" cy="4281388"/>
          </a:xfrm>
          <a:prstGeom prst="rect">
            <a:avLst/>
          </a:prstGeom>
        </p:spPr>
      </p:pic>
    </p:spTree>
    <p:extLst>
      <p:ext uri="{BB962C8B-B14F-4D97-AF65-F5344CB8AC3E}">
        <p14:creationId xmlns:p14="http://schemas.microsoft.com/office/powerpoint/2010/main" val="1494919869"/>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6D89D-9D03-60D1-9FDA-8211C4C6BA2D}"/>
            </a:ext>
          </a:extLst>
        </p:cNvPr>
        <p:cNvGrpSpPr/>
        <p:nvPr/>
      </p:nvGrpSpPr>
      <p:grpSpPr>
        <a:xfrm>
          <a:off x="0" y="0"/>
          <a:ext cx="0" cy="0"/>
          <a:chOff x="0" y="0"/>
          <a:chExt cx="0" cy="0"/>
        </a:xfrm>
      </p:grpSpPr>
      <p:pic>
        <p:nvPicPr>
          <p:cNvPr id="4" name="Picture 3" descr="A cartoon child with glasses and ears&#10;&#10;AI-generated content may be incorrect.">
            <a:extLst>
              <a:ext uri="{FF2B5EF4-FFF2-40B4-BE49-F238E27FC236}">
                <a16:creationId xmlns:a16="http://schemas.microsoft.com/office/drawing/2014/main" id="{4EEC42F6-4443-DBA0-F8BD-482617B76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63" y="3554084"/>
            <a:ext cx="5189889" cy="3303916"/>
          </a:xfrm>
          <a:prstGeom prst="rect">
            <a:avLst/>
          </a:prstGeom>
        </p:spPr>
      </p:pic>
      <p:sp>
        <p:nvSpPr>
          <p:cNvPr id="5" name="Speech Bubble: Oval 4">
            <a:extLst>
              <a:ext uri="{FF2B5EF4-FFF2-40B4-BE49-F238E27FC236}">
                <a16:creationId xmlns:a16="http://schemas.microsoft.com/office/drawing/2014/main" id="{4EBF8391-BF57-CF20-47EC-8B4E2E30F804}"/>
              </a:ext>
            </a:extLst>
          </p:cNvPr>
          <p:cNvSpPr/>
          <p:nvPr/>
        </p:nvSpPr>
        <p:spPr>
          <a:xfrm rot="20971654" flipH="1">
            <a:off x="2294723" y="560770"/>
            <a:ext cx="7335757" cy="3842614"/>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FBA1233-8A15-B0D5-A91C-5658751B9AAD}"/>
              </a:ext>
            </a:extLst>
          </p:cNvPr>
          <p:cNvSpPr>
            <a:spLocks noGrp="1"/>
          </p:cNvSpPr>
          <p:nvPr>
            <p:ph sz="quarter" idx="13"/>
          </p:nvPr>
        </p:nvSpPr>
        <p:spPr>
          <a:xfrm>
            <a:off x="3578443" y="931686"/>
            <a:ext cx="5427606" cy="3391928"/>
          </a:xfrm>
        </p:spPr>
        <p:txBody>
          <a:bodyPr>
            <a:normAutofit fontScale="62500" lnSpcReduction="20000"/>
          </a:bodyPr>
          <a:lstStyle/>
          <a:p>
            <a:pPr marL="285750" indent="-285750" algn="l">
              <a:buFont typeface="Arial" panose="020B0604020202020204" pitchFamily="34" charset="0"/>
              <a:buChar char="•"/>
            </a:pPr>
            <a:endParaRPr lang="en-US" sz="2000" dirty="0"/>
          </a:p>
          <a:p>
            <a:pPr algn="l"/>
            <a:endParaRPr lang="en-US" sz="2000" dirty="0"/>
          </a:p>
          <a:p>
            <a:pPr marL="285750" indent="-285750" algn="l">
              <a:buFont typeface="Arial" panose="020B0604020202020204" pitchFamily="34" charset="0"/>
              <a:buChar char="•"/>
            </a:pPr>
            <a:r>
              <a:rPr lang="en-US" sz="3000" dirty="0"/>
              <a:t>What is Ridge Regression?</a:t>
            </a:r>
          </a:p>
          <a:p>
            <a:pPr marL="285750" indent="-285750" algn="l">
              <a:buFont typeface="Arial" panose="020B0604020202020204" pitchFamily="34" charset="0"/>
              <a:buChar char="•"/>
            </a:pPr>
            <a:r>
              <a:rPr lang="en-US" sz="3000" dirty="0"/>
              <a:t>What is Lasso Regression?</a:t>
            </a:r>
          </a:p>
          <a:p>
            <a:pPr marL="285750" indent="-285750" algn="l">
              <a:buFont typeface="Arial" panose="020B0604020202020204" pitchFamily="34" charset="0"/>
              <a:buChar char="•"/>
            </a:pPr>
            <a:r>
              <a:rPr lang="en-US" sz="3000" dirty="0"/>
              <a:t>Ridge VS Lasso Regression</a:t>
            </a:r>
          </a:p>
          <a:p>
            <a:pPr marL="285750" indent="-285750" algn="l">
              <a:buFont typeface="Arial" panose="020B0604020202020204" pitchFamily="34" charset="0"/>
              <a:buChar char="•"/>
            </a:pPr>
            <a:r>
              <a:rPr lang="en-US" sz="3000" dirty="0"/>
              <a:t>How It’s </a:t>
            </a:r>
            <a:r>
              <a:rPr lang="en-US" sz="3000" strike="sngStrike" dirty="0"/>
              <a:t>Made </a:t>
            </a:r>
            <a:r>
              <a:rPr lang="en-US" sz="3000" dirty="0"/>
              <a:t>Works</a:t>
            </a:r>
          </a:p>
          <a:p>
            <a:pPr marL="285750" indent="-285750" algn="l">
              <a:buFont typeface="Arial" panose="020B0604020202020204" pitchFamily="34" charset="0"/>
              <a:buChar char="•"/>
            </a:pPr>
            <a:r>
              <a:rPr lang="en-US" sz="3000" dirty="0"/>
              <a:t>Real-World Applications, Studies, and Research Utilizing Ridge and Lasso Regression</a:t>
            </a:r>
          </a:p>
          <a:p>
            <a:pPr marL="285750" indent="-285750" algn="l">
              <a:buFont typeface="Arial" panose="020B0604020202020204" pitchFamily="34" charset="0"/>
              <a:buChar char="•"/>
            </a:pPr>
            <a:endParaRPr lang="en-US" sz="3000" dirty="0"/>
          </a:p>
        </p:txBody>
      </p:sp>
      <p:sp>
        <p:nvSpPr>
          <p:cNvPr id="2" name="Title 1">
            <a:extLst>
              <a:ext uri="{FF2B5EF4-FFF2-40B4-BE49-F238E27FC236}">
                <a16:creationId xmlns:a16="http://schemas.microsoft.com/office/drawing/2014/main" id="{F231B887-9F0D-CA18-FF0C-12A2FD9F5B1E}"/>
              </a:ext>
            </a:extLst>
          </p:cNvPr>
          <p:cNvSpPr>
            <a:spLocks noGrp="1"/>
          </p:cNvSpPr>
          <p:nvPr>
            <p:ph type="title"/>
          </p:nvPr>
        </p:nvSpPr>
        <p:spPr>
          <a:xfrm>
            <a:off x="378474" y="250745"/>
            <a:ext cx="4424259" cy="680941"/>
          </a:xfrm>
        </p:spPr>
        <p:txBody>
          <a:bodyPr>
            <a:noAutofit/>
          </a:bodyPr>
          <a:lstStyle/>
          <a:p>
            <a:r>
              <a:rPr lang="en-US" sz="3500" dirty="0"/>
              <a:t>Agenda For Today:</a:t>
            </a:r>
          </a:p>
        </p:txBody>
      </p:sp>
      <p:pic>
        <p:nvPicPr>
          <p:cNvPr id="10" name="Picture 9" descr="A screenshot of a video game&#10;&#10;AI-generated content may be incorrect.">
            <a:extLst>
              <a:ext uri="{FF2B5EF4-FFF2-40B4-BE49-F238E27FC236}">
                <a16:creationId xmlns:a16="http://schemas.microsoft.com/office/drawing/2014/main" id="{504C5E62-9AEE-4D36-1B15-4366FAD8E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50" y="2438400"/>
            <a:ext cx="2874203" cy="4229099"/>
          </a:xfrm>
          <a:prstGeom prst="rect">
            <a:avLst/>
          </a:prstGeom>
        </p:spPr>
      </p:pic>
      <p:pic>
        <p:nvPicPr>
          <p:cNvPr id="7" name="Picture 6" descr="A person in a black suit&#10;&#10;AI-generated content may be incorrect.">
            <a:extLst>
              <a:ext uri="{FF2B5EF4-FFF2-40B4-BE49-F238E27FC236}">
                <a16:creationId xmlns:a16="http://schemas.microsoft.com/office/drawing/2014/main" id="{E5CA6EE5-EB3F-23DB-A8B0-17B9E492F65F}"/>
              </a:ext>
            </a:extLst>
          </p:cNvPr>
          <p:cNvPicPr>
            <a:picLocks noChangeAspect="1"/>
          </p:cNvPicPr>
          <p:nvPr/>
        </p:nvPicPr>
        <p:blipFill>
          <a:blip r:embed="rId4">
            <a:extLst>
              <a:ext uri="{28A0092B-C50C-407E-A947-70E740481C1C}">
                <a14:useLocalDpi xmlns:a14="http://schemas.microsoft.com/office/drawing/2010/main" val="0"/>
              </a:ext>
            </a:extLst>
          </a:blip>
          <a:srcRect l="20995" t="14463" r="23259" b="12529"/>
          <a:stretch>
            <a:fillRect/>
          </a:stretch>
        </p:blipFill>
        <p:spPr>
          <a:xfrm>
            <a:off x="10074931" y="500329"/>
            <a:ext cx="1886791" cy="1853279"/>
          </a:xfrm>
          <a:prstGeom prst="rect">
            <a:avLst/>
          </a:prstGeom>
        </p:spPr>
      </p:pic>
    </p:spTree>
    <p:extLst>
      <p:ext uri="{BB962C8B-B14F-4D97-AF65-F5344CB8AC3E}">
        <p14:creationId xmlns:p14="http://schemas.microsoft.com/office/powerpoint/2010/main" val="65406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ctrTitle"/>
          </p:nvPr>
        </p:nvSpPr>
        <p:spPr>
          <a:xfrm>
            <a:off x="824332" y="601139"/>
            <a:ext cx="3957218" cy="2040031"/>
          </a:xfrm>
        </p:spPr>
        <p:txBody>
          <a:bodyPr/>
          <a:lstStyle/>
          <a:p>
            <a:r>
              <a:rPr lang="en-US" dirty="0"/>
              <a:t>Efficient Prediction of Cardiovascular Disease Using Machine Learning Algorithms With Relief and LASSO Feature Selection Techniques</a:t>
            </a:r>
          </a:p>
        </p:txBody>
      </p:sp>
      <p:pic>
        <p:nvPicPr>
          <p:cNvPr id="8" name="Picture Placeholder 7" descr="Ceramic vases">
            <a:extLst>
              <a:ext uri="{FF2B5EF4-FFF2-40B4-BE49-F238E27FC236}">
                <a16:creationId xmlns:a16="http://schemas.microsoft.com/office/drawing/2014/main" id="{3758795C-F053-0AAB-7C2B-761E0EE3DFAC}"/>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3" name="Title 1">
            <a:extLst>
              <a:ext uri="{FF2B5EF4-FFF2-40B4-BE49-F238E27FC236}">
                <a16:creationId xmlns:a16="http://schemas.microsoft.com/office/drawing/2014/main" id="{89C224C5-1216-7AA6-13A5-E0558C875974}"/>
              </a:ext>
            </a:extLst>
          </p:cNvPr>
          <p:cNvSpPr txBox="1">
            <a:spLocks/>
          </p:cNvSpPr>
          <p:nvPr/>
        </p:nvSpPr>
        <p:spPr>
          <a:xfrm>
            <a:off x="824332" y="1197405"/>
            <a:ext cx="3957218" cy="2174445"/>
          </a:xfrm>
          <a:prstGeom prst="rect">
            <a:avLst/>
          </a:prstGeom>
          <a:noFill/>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US" sz="1500" b="0" dirty="0"/>
              <a:t>Ghosh, P., Azam, S., Jonkman, M., Karim, A., </a:t>
            </a:r>
            <a:r>
              <a:rPr lang="en-US" sz="1500" b="0" dirty="0" err="1"/>
              <a:t>Shamrat</a:t>
            </a:r>
            <a:r>
              <a:rPr lang="en-US" sz="1500" b="0" dirty="0"/>
              <a:t>, F. M. J. M., </a:t>
            </a:r>
            <a:r>
              <a:rPr lang="en-US" sz="1500" b="0" dirty="0" err="1"/>
              <a:t>Ignatious</a:t>
            </a:r>
            <a:r>
              <a:rPr lang="en-US" sz="1500" b="0" dirty="0"/>
              <a:t>, E., </a:t>
            </a:r>
            <a:r>
              <a:rPr lang="en-US" sz="1500" b="0" dirty="0" err="1"/>
              <a:t>Shultana</a:t>
            </a:r>
            <a:r>
              <a:rPr lang="en-US" sz="1500" b="0" dirty="0"/>
              <a:t>, S., </a:t>
            </a:r>
            <a:r>
              <a:rPr lang="en-US" sz="1500" b="0" dirty="0" err="1"/>
              <a:t>Beeravolu</a:t>
            </a:r>
            <a:r>
              <a:rPr lang="en-US" sz="1500" b="0" dirty="0"/>
              <a:t>, A. R., Boer, F. D. (2021)</a:t>
            </a:r>
            <a:endParaRPr lang="en-US" sz="1500" dirty="0"/>
          </a:p>
        </p:txBody>
      </p:sp>
    </p:spTree>
    <p:extLst>
      <p:ext uri="{BB962C8B-B14F-4D97-AF65-F5344CB8AC3E}">
        <p14:creationId xmlns:p14="http://schemas.microsoft.com/office/powerpoint/2010/main" val="1858387724"/>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D12C8-8220-2952-73F5-01E612239EB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B606728-990C-6FA8-E70D-BFAEE6792BE0}"/>
              </a:ext>
            </a:extLst>
          </p:cNvPr>
          <p:cNvSpPr>
            <a:spLocks noGrp="1"/>
          </p:cNvSpPr>
          <p:nvPr>
            <p:ph type="title"/>
          </p:nvPr>
        </p:nvSpPr>
        <p:spPr>
          <a:xfrm>
            <a:off x="7209856" y="2702134"/>
            <a:ext cx="3620069" cy="1955591"/>
          </a:xfrm>
        </p:spPr>
        <p:txBody>
          <a:bodyPr>
            <a:noAutofit/>
          </a:bodyPr>
          <a:lstStyle/>
          <a:p>
            <a:r>
              <a:rPr lang="en-US" dirty="0"/>
              <a:t>FIGURE 1.</a:t>
            </a:r>
            <a:br>
              <a:rPr lang="en-US" sz="3200" dirty="0"/>
            </a:br>
            <a:r>
              <a:rPr lang="en-US" sz="3200" dirty="0"/>
              <a:t>Working diagram of proposed model.</a:t>
            </a:r>
            <a:endParaRPr lang="en-US" sz="3200" dirty="0">
              <a:effectLst/>
            </a:endParaRPr>
          </a:p>
        </p:txBody>
      </p:sp>
      <p:pic>
        <p:nvPicPr>
          <p:cNvPr id="6" name="Picture 5" descr="A diagram of data processing&#10;&#10;AI-generated content may be incorrect.">
            <a:extLst>
              <a:ext uri="{FF2B5EF4-FFF2-40B4-BE49-F238E27FC236}">
                <a16:creationId xmlns:a16="http://schemas.microsoft.com/office/drawing/2014/main" id="{AD9A90A6-11BC-B4F0-7607-01A2D9587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525" y="384551"/>
            <a:ext cx="5048250" cy="6088898"/>
          </a:xfrm>
          <a:prstGeom prst="rect">
            <a:avLst/>
          </a:prstGeom>
        </p:spPr>
      </p:pic>
    </p:spTree>
    <p:extLst>
      <p:ext uri="{BB962C8B-B14F-4D97-AF65-F5344CB8AC3E}">
        <p14:creationId xmlns:p14="http://schemas.microsoft.com/office/powerpoint/2010/main" val="395420166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4AA3D-0AF3-E271-B80C-A1A771101239}"/>
            </a:ext>
          </a:extLst>
        </p:cNvPr>
        <p:cNvGrpSpPr/>
        <p:nvPr/>
      </p:nvGrpSpPr>
      <p:grpSpPr>
        <a:xfrm>
          <a:off x="0" y="0"/>
          <a:ext cx="0" cy="0"/>
          <a:chOff x="0" y="0"/>
          <a:chExt cx="0" cy="0"/>
        </a:xfrm>
      </p:grpSpPr>
      <p:pic>
        <p:nvPicPr>
          <p:cNvPr id="3" name="Picture 2" descr="A screenshot of a test&#10;&#10;AI-generated content may be incorrect.">
            <a:extLst>
              <a:ext uri="{FF2B5EF4-FFF2-40B4-BE49-F238E27FC236}">
                <a16:creationId xmlns:a16="http://schemas.microsoft.com/office/drawing/2014/main" id="{FCEF077F-6485-720A-1E77-5362689E9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99" y="419099"/>
            <a:ext cx="6832676" cy="5893889"/>
          </a:xfrm>
          <a:prstGeom prst="rect">
            <a:avLst/>
          </a:prstGeom>
        </p:spPr>
      </p:pic>
    </p:spTree>
    <p:extLst>
      <p:ext uri="{BB962C8B-B14F-4D97-AF65-F5344CB8AC3E}">
        <p14:creationId xmlns:p14="http://schemas.microsoft.com/office/powerpoint/2010/main" val="1026367248"/>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2979F-6C5F-18AE-9A0D-A8FDA8820641}"/>
            </a:ext>
          </a:extLst>
        </p:cNvPr>
        <p:cNvGrpSpPr/>
        <p:nvPr/>
      </p:nvGrpSpPr>
      <p:grpSpPr>
        <a:xfrm>
          <a:off x="0" y="0"/>
          <a:ext cx="0" cy="0"/>
          <a:chOff x="0" y="0"/>
          <a:chExt cx="0" cy="0"/>
        </a:xfrm>
      </p:grpSpPr>
      <p:pic>
        <p:nvPicPr>
          <p:cNvPr id="5" name="Picture 4" descr="A screenshot of a computer program&#10;&#10;AI-generated content may be incorrect.">
            <a:extLst>
              <a:ext uri="{FF2B5EF4-FFF2-40B4-BE49-F238E27FC236}">
                <a16:creationId xmlns:a16="http://schemas.microsoft.com/office/drawing/2014/main" id="{5784FAD1-1FD6-4585-8595-CC18FEA2F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6" y="404598"/>
            <a:ext cx="8857846" cy="6048804"/>
          </a:xfrm>
          <a:prstGeom prst="rect">
            <a:avLst/>
          </a:prstGeom>
        </p:spPr>
      </p:pic>
    </p:spTree>
    <p:extLst>
      <p:ext uri="{BB962C8B-B14F-4D97-AF65-F5344CB8AC3E}">
        <p14:creationId xmlns:p14="http://schemas.microsoft.com/office/powerpoint/2010/main" val="1967954043"/>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38BD6-CB49-F7EF-FE36-30E31BA5571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140B85E-7CA3-239F-BE9A-188D1568273A}"/>
              </a:ext>
            </a:extLst>
          </p:cNvPr>
          <p:cNvSpPr>
            <a:spLocks noGrp="1"/>
          </p:cNvSpPr>
          <p:nvPr>
            <p:ph type="title"/>
          </p:nvPr>
        </p:nvSpPr>
        <p:spPr>
          <a:xfrm>
            <a:off x="7809931" y="2473534"/>
            <a:ext cx="3667694" cy="2184191"/>
          </a:xfrm>
        </p:spPr>
        <p:txBody>
          <a:bodyPr>
            <a:noAutofit/>
          </a:bodyPr>
          <a:lstStyle/>
          <a:p>
            <a:r>
              <a:rPr lang="en-US" dirty="0"/>
              <a:t>FIGURE 2.</a:t>
            </a:r>
            <a:br>
              <a:rPr lang="en-US" sz="3000" dirty="0"/>
            </a:br>
            <a:r>
              <a:rPr lang="en-US" sz="3200" dirty="0"/>
              <a:t>Suitable application of proposed model.</a:t>
            </a:r>
          </a:p>
        </p:txBody>
      </p:sp>
      <p:pic>
        <p:nvPicPr>
          <p:cNvPr id="3" name="Picture 2" descr="A diagram of a medical software&#10;&#10;AI-generated content may be incorrect.">
            <a:extLst>
              <a:ext uri="{FF2B5EF4-FFF2-40B4-BE49-F238E27FC236}">
                <a16:creationId xmlns:a16="http://schemas.microsoft.com/office/drawing/2014/main" id="{CEE344EC-34B5-1DE3-15A8-FF9F91F4D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552450"/>
            <a:ext cx="6937562" cy="5753100"/>
          </a:xfrm>
          <a:prstGeom prst="rect">
            <a:avLst/>
          </a:prstGeom>
        </p:spPr>
      </p:pic>
    </p:spTree>
    <p:extLst>
      <p:ext uri="{BB962C8B-B14F-4D97-AF65-F5344CB8AC3E}">
        <p14:creationId xmlns:p14="http://schemas.microsoft.com/office/powerpoint/2010/main" val="260381078"/>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onkey pointing up with a finger&#10;&#10;AI-generated content may be incorrect.">
            <a:extLst>
              <a:ext uri="{FF2B5EF4-FFF2-40B4-BE49-F238E27FC236}">
                <a16:creationId xmlns:a16="http://schemas.microsoft.com/office/drawing/2014/main" id="{0C4DDC00-22C8-F08B-C2D9-7BCA587D3AF4}"/>
              </a:ext>
            </a:extLst>
          </p:cNvPr>
          <p:cNvPicPr>
            <a:picLocks noChangeAspect="1"/>
          </p:cNvPicPr>
          <p:nvPr/>
        </p:nvPicPr>
        <p:blipFill>
          <a:blip r:embed="rId3">
            <a:extLst>
              <a:ext uri="{28A0092B-C50C-407E-A947-70E740481C1C}">
                <a14:useLocalDpi xmlns:a14="http://schemas.microsoft.com/office/drawing/2010/main" val="0"/>
              </a:ext>
            </a:extLst>
          </a:blip>
          <a:srcRect t="5834" b="22777"/>
          <a:stretch>
            <a:fillRect/>
          </a:stretch>
        </p:blipFill>
        <p:spPr>
          <a:xfrm>
            <a:off x="720281" y="514351"/>
            <a:ext cx="10751438" cy="4895850"/>
          </a:xfrm>
          <a:prstGeom prst="rect">
            <a:avLst/>
          </a:prstGeom>
        </p:spPr>
      </p:pic>
      <p:sp>
        <p:nvSpPr>
          <p:cNvPr id="3" name="Content Placeholder 2">
            <a:extLst>
              <a:ext uri="{FF2B5EF4-FFF2-40B4-BE49-F238E27FC236}">
                <a16:creationId xmlns:a16="http://schemas.microsoft.com/office/drawing/2014/main" id="{3F013921-0C7A-69E8-FDAD-099AB8A05415}"/>
              </a:ext>
            </a:extLst>
          </p:cNvPr>
          <p:cNvSpPr>
            <a:spLocks noGrp="1"/>
          </p:cNvSpPr>
          <p:nvPr>
            <p:ph sz="quarter" idx="13"/>
          </p:nvPr>
        </p:nvSpPr>
        <p:spPr>
          <a:xfrm>
            <a:off x="1968055" y="5482589"/>
            <a:ext cx="10751439" cy="1899286"/>
          </a:xfrm>
        </p:spPr>
        <p:txBody>
          <a:bodyPr anchor="t">
            <a:noAutofit/>
          </a:bodyPr>
          <a:lstStyle/>
          <a:p>
            <a:r>
              <a:rPr lang="en-US" sz="8000" dirty="0"/>
              <a:t>IN CONCLUSION,</a:t>
            </a:r>
          </a:p>
        </p:txBody>
      </p:sp>
    </p:spTree>
    <p:extLst>
      <p:ext uri="{BB962C8B-B14F-4D97-AF65-F5344CB8AC3E}">
        <p14:creationId xmlns:p14="http://schemas.microsoft.com/office/powerpoint/2010/main" val="611099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DFB914-CD3F-138F-49EC-E37C5FF82832}"/>
              </a:ext>
            </a:extLst>
          </p:cNvPr>
          <p:cNvSpPr txBox="1">
            <a:spLocks/>
          </p:cNvSpPr>
          <p:nvPr/>
        </p:nvSpPr>
        <p:spPr>
          <a:xfrm>
            <a:off x="862643" y="2556438"/>
            <a:ext cx="10686110" cy="797398"/>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2400" b="0" kern="1200">
                <a:solidFill>
                  <a:schemeClr val="tx1"/>
                </a:solidFill>
                <a:latin typeface="+mn-lt"/>
                <a:ea typeface="+mj-ea"/>
                <a:cs typeface="+mj-cs"/>
              </a:defRPr>
            </a:lvl1pPr>
          </a:lstStyle>
          <a:p>
            <a:r>
              <a:rPr lang="en-US" sz="5000" dirty="0"/>
              <a:t>THANK YOU FOR </a:t>
            </a:r>
            <a:r>
              <a:rPr lang="en-US" sz="5000" strike="sngStrike" dirty="0"/>
              <a:t>NOT</a:t>
            </a:r>
            <a:r>
              <a:rPr lang="en-US" sz="5000" dirty="0"/>
              <a:t> LISTENING!</a:t>
            </a:r>
          </a:p>
        </p:txBody>
      </p:sp>
      <p:pic>
        <p:nvPicPr>
          <p:cNvPr id="9" name="Picture 8" descr="A bright light in the dark&#10;&#10;AI-generated content may be incorrect.">
            <a:extLst>
              <a:ext uri="{FF2B5EF4-FFF2-40B4-BE49-F238E27FC236}">
                <a16:creationId xmlns:a16="http://schemas.microsoft.com/office/drawing/2014/main" id="{52B410BC-5C73-6F39-C28F-535CE16EF3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251494" cy="2251494"/>
          </a:xfrm>
          <a:prstGeom prst="rect">
            <a:avLst/>
          </a:prstGeom>
        </p:spPr>
      </p:pic>
      <p:pic>
        <p:nvPicPr>
          <p:cNvPr id="10" name="Picture 9" descr="A bright light in the dark&#10;&#10;AI-generated content may be incorrect.">
            <a:extLst>
              <a:ext uri="{FF2B5EF4-FFF2-40B4-BE49-F238E27FC236}">
                <a16:creationId xmlns:a16="http://schemas.microsoft.com/office/drawing/2014/main" id="{2596A70E-0283-0132-D1AE-D3B6A91CB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1493" y="0"/>
            <a:ext cx="2426899" cy="2251494"/>
          </a:xfrm>
          <a:prstGeom prst="rect">
            <a:avLst/>
          </a:prstGeom>
        </p:spPr>
      </p:pic>
      <p:pic>
        <p:nvPicPr>
          <p:cNvPr id="11" name="Picture 10" descr="A bright light in the dark&#10;&#10;AI-generated content may be incorrect.">
            <a:extLst>
              <a:ext uri="{FF2B5EF4-FFF2-40B4-BE49-F238E27FC236}">
                <a16:creationId xmlns:a16="http://schemas.microsoft.com/office/drawing/2014/main" id="{E933EC32-7887-E2FD-05C2-E3399F180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394" y="0"/>
            <a:ext cx="2504535" cy="2251494"/>
          </a:xfrm>
          <a:prstGeom prst="rect">
            <a:avLst/>
          </a:prstGeom>
        </p:spPr>
      </p:pic>
      <p:pic>
        <p:nvPicPr>
          <p:cNvPr id="12" name="Picture 11" descr="A bright light in the dark&#10;&#10;AI-generated content may be incorrect.">
            <a:extLst>
              <a:ext uri="{FF2B5EF4-FFF2-40B4-BE49-F238E27FC236}">
                <a16:creationId xmlns:a16="http://schemas.microsoft.com/office/drawing/2014/main" id="{2E557CF1-DE3C-F300-EF88-F1A82CC448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929" y="0"/>
            <a:ext cx="2504535" cy="2251494"/>
          </a:xfrm>
          <a:prstGeom prst="rect">
            <a:avLst/>
          </a:prstGeom>
        </p:spPr>
      </p:pic>
      <p:pic>
        <p:nvPicPr>
          <p:cNvPr id="13" name="Picture 12" descr="A bright light in the dark&#10;&#10;AI-generated content may be incorrect.">
            <a:extLst>
              <a:ext uri="{FF2B5EF4-FFF2-40B4-BE49-F238E27FC236}">
                <a16:creationId xmlns:a16="http://schemas.microsoft.com/office/drawing/2014/main" id="{A17B000F-B741-75ED-FA72-7D3F39902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464" y="0"/>
            <a:ext cx="2504536" cy="2251494"/>
          </a:xfrm>
          <a:prstGeom prst="rect">
            <a:avLst/>
          </a:prstGeom>
        </p:spPr>
      </p:pic>
      <p:pic>
        <p:nvPicPr>
          <p:cNvPr id="19" name="Picture 18" descr="A cartoon rabbit with confetti&#10;&#10;AI-generated content may be incorrect.">
            <a:extLst>
              <a:ext uri="{FF2B5EF4-FFF2-40B4-BE49-F238E27FC236}">
                <a16:creationId xmlns:a16="http://schemas.microsoft.com/office/drawing/2014/main" id="{BACDC3E5-03E5-83DE-6893-E4145EB58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812" y="3062176"/>
            <a:ext cx="3987021" cy="3304161"/>
          </a:xfrm>
          <a:prstGeom prst="rect">
            <a:avLst/>
          </a:prstGeom>
        </p:spPr>
      </p:pic>
      <p:pic>
        <p:nvPicPr>
          <p:cNvPr id="20" name="Picture 19" descr="A cartoon rabbit with confetti&#10;&#10;AI-generated content may be incorrect.">
            <a:extLst>
              <a:ext uri="{FF2B5EF4-FFF2-40B4-BE49-F238E27FC236}">
                <a16:creationId xmlns:a16="http://schemas.microsoft.com/office/drawing/2014/main" id="{EB44CFE3-CF8F-D52D-3A1B-7391D2794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492077" y="3062176"/>
            <a:ext cx="3987021" cy="3304161"/>
          </a:xfrm>
          <a:prstGeom prst="rect">
            <a:avLst/>
          </a:prstGeom>
        </p:spPr>
      </p:pic>
      <p:pic>
        <p:nvPicPr>
          <p:cNvPr id="21" name="Picture 20" descr="A child sitting at a computer&#10;&#10;AI-generated content may be incorrect.">
            <a:extLst>
              <a:ext uri="{FF2B5EF4-FFF2-40B4-BE49-F238E27FC236}">
                <a16:creationId xmlns:a16="http://schemas.microsoft.com/office/drawing/2014/main" id="{C3529999-17B0-8F32-4774-6D8B46322C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496" y="3658780"/>
            <a:ext cx="4237007" cy="3177755"/>
          </a:xfrm>
          <a:prstGeom prst="rect">
            <a:avLst/>
          </a:prstGeom>
        </p:spPr>
      </p:pic>
      <p:pic>
        <p:nvPicPr>
          <p:cNvPr id="22" name="Marvelous Sunday Time - Umamusume_ Pretty Derby">
            <a:hlinkClick r:id="" action="ppaction://media"/>
            <a:extLst>
              <a:ext uri="{FF2B5EF4-FFF2-40B4-BE49-F238E27FC236}">
                <a16:creationId xmlns:a16="http://schemas.microsoft.com/office/drawing/2014/main" id="{C7A95FAE-E3A1-3BE1-1FAF-FA2C5866D865}"/>
              </a:ext>
            </a:extLst>
          </p:cNvPr>
          <p:cNvPicPr>
            <a:picLocks noChangeAspect="1"/>
          </p:cNvPicPr>
          <p:nvPr>
            <a:audioFile r:link="rId1"/>
            <p:extLst>
              <p:ext uri="{DAA4B4D4-6D71-4841-9C94-3DE7FCFB9230}">
                <p14:media xmlns:p14="http://schemas.microsoft.com/office/powerpoint/2010/main" r:embed="rId2">
                  <p14:trim end="381126.5"/>
                </p14:media>
              </p:ext>
            </p:extLst>
          </p:nvPr>
        </p:nvPicPr>
        <p:blipFill>
          <a:blip r:embed="rId8"/>
          <a:stretch>
            <a:fillRect/>
          </a:stretch>
        </p:blipFill>
        <p:spPr>
          <a:xfrm>
            <a:off x="8706928" y="5979543"/>
            <a:ext cx="609600" cy="609600"/>
          </a:xfrm>
          <a:prstGeom prst="rect">
            <a:avLst/>
          </a:prstGeom>
        </p:spPr>
      </p:pic>
      <p:pic>
        <p:nvPicPr>
          <p:cNvPr id="3" name="Picture 2" descr="A cartoon of a child with long hair&#10;&#10;AI-generated content may be incorrect.">
            <a:extLst>
              <a:ext uri="{FF2B5EF4-FFF2-40B4-BE49-F238E27FC236}">
                <a16:creationId xmlns:a16="http://schemas.microsoft.com/office/drawing/2014/main" id="{63ED64F6-D792-37BF-872F-3B9CAF9D17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966" y="5196255"/>
            <a:ext cx="2085975" cy="1566576"/>
          </a:xfrm>
          <a:prstGeom prst="rect">
            <a:avLst/>
          </a:prstGeom>
        </p:spPr>
      </p:pic>
      <p:pic>
        <p:nvPicPr>
          <p:cNvPr id="4" name="Picture 3" descr="A cartoon of a child with long hair&#10;&#10;AI-generated content may be incorrect.">
            <a:extLst>
              <a:ext uri="{FF2B5EF4-FFF2-40B4-BE49-F238E27FC236}">
                <a16:creationId xmlns:a16="http://schemas.microsoft.com/office/drawing/2014/main" id="{ACA07771-4229-7BEF-2568-6E72087048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8399612" y="5216446"/>
            <a:ext cx="2085975" cy="1566576"/>
          </a:xfrm>
          <a:prstGeom prst="rect">
            <a:avLst/>
          </a:prstGeom>
        </p:spPr>
      </p:pic>
    </p:spTree>
    <p:extLst>
      <p:ext uri="{BB962C8B-B14F-4D97-AF65-F5344CB8AC3E}">
        <p14:creationId xmlns:p14="http://schemas.microsoft.com/office/powerpoint/2010/main" val="3902066237"/>
      </p:ext>
    </p:extLst>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6E2C-040E-4D92-F9F7-F61C47F4F152}"/>
              </a:ext>
            </a:extLst>
          </p:cNvPr>
          <p:cNvSpPr>
            <a:spLocks noGrp="1"/>
          </p:cNvSpPr>
          <p:nvPr>
            <p:ph type="title"/>
          </p:nvPr>
        </p:nvSpPr>
        <p:spPr>
          <a:xfrm>
            <a:off x="455915" y="330200"/>
            <a:ext cx="3417585" cy="746728"/>
          </a:xfrm>
        </p:spPr>
        <p:txBody>
          <a:bodyPr/>
          <a:lstStyle/>
          <a:p>
            <a:r>
              <a:rPr lang="en-US" sz="4000" dirty="0"/>
              <a:t>References:</a:t>
            </a:r>
          </a:p>
        </p:txBody>
      </p:sp>
      <p:sp>
        <p:nvSpPr>
          <p:cNvPr id="3" name="Content Placeholder 2">
            <a:extLst>
              <a:ext uri="{FF2B5EF4-FFF2-40B4-BE49-F238E27FC236}">
                <a16:creationId xmlns:a16="http://schemas.microsoft.com/office/drawing/2014/main" id="{3C6EE18F-CF72-C06C-3020-B9FA4DEAB729}"/>
              </a:ext>
            </a:extLst>
          </p:cNvPr>
          <p:cNvSpPr>
            <a:spLocks noGrp="1"/>
          </p:cNvSpPr>
          <p:nvPr>
            <p:ph sz="quarter" idx="14"/>
          </p:nvPr>
        </p:nvSpPr>
        <p:spPr>
          <a:xfrm>
            <a:off x="330199" y="2336800"/>
            <a:ext cx="11776075" cy="4191000"/>
          </a:xfrm>
        </p:spPr>
        <p:txBody>
          <a:bodyPr/>
          <a:lstStyle/>
          <a:p>
            <a:r>
              <a:rPr lang="en-US" sz="2000" i="1" dirty="0"/>
              <a:t>1. Arashi, M., Roozbeh, M., Hamzah, N. A., &amp; Gasparini, M. (2021). Ridge regression and its applications in 	genetic studies. </a:t>
            </a:r>
            <a:r>
              <a:rPr lang="en-US" sz="2000" i="1" dirty="0" err="1"/>
              <a:t>PLoS</a:t>
            </a:r>
            <a:r>
              <a:rPr lang="en-US" sz="2000" i="1" dirty="0"/>
              <a:t> ONE, 16(4), e0245376. https://doi.org/10.1371/journal.pone.0245376</a:t>
            </a:r>
          </a:p>
          <a:p>
            <a:r>
              <a:rPr lang="en-US" sz="2000" dirty="0"/>
              <a:t>2. Efficient prediction of cardiovascular disease using machine learning algorithms with Relief and 	LASSO feature selection techniques. (2021). IEEE Journals &amp; Magazine | IEEE Xplore. 	https://ieeexplore.ieee.org/abstract/document/9333574</a:t>
            </a:r>
          </a:p>
          <a:p>
            <a:r>
              <a:rPr lang="en-US" sz="2000" dirty="0"/>
              <a:t>3. </a:t>
            </a:r>
            <a:r>
              <a:rPr lang="en-US" sz="2000" dirty="0" err="1"/>
              <a:t>Ibm</a:t>
            </a:r>
            <a:r>
              <a:rPr lang="en-US" sz="2000" dirty="0"/>
              <a:t>. (2025, July 9). Lasso Regression. What is lasso regression? 	</a:t>
            </a:r>
            <a:r>
              <a:rPr lang="en-US" sz="2000" i="1" dirty="0"/>
              <a:t>https://www.ibm.com/think/topics/lasso-regression</a:t>
            </a:r>
            <a:endParaRPr lang="en-US" sz="2000" dirty="0"/>
          </a:p>
          <a:p>
            <a:r>
              <a:rPr lang="en-US" sz="2000" dirty="0"/>
              <a:t>4. Murel, J., PhD, &amp; </a:t>
            </a:r>
            <a:r>
              <a:rPr lang="en-US" sz="2000" dirty="0" err="1"/>
              <a:t>Kavlakoglu</a:t>
            </a:r>
            <a:r>
              <a:rPr lang="en-US" sz="2000" dirty="0"/>
              <a:t>, E. (2025, July 22). Ridge Regression. </a:t>
            </a:r>
            <a:r>
              <a:rPr lang="en-US" sz="2000" i="1" dirty="0"/>
              <a:t>What is ridge regression?</a:t>
            </a:r>
          </a:p>
          <a:p>
            <a:r>
              <a:rPr lang="en-US" sz="2000" i="1" dirty="0"/>
              <a:t>	https://www.ibm.com/think/topics/ridge-regression</a:t>
            </a:r>
          </a:p>
        </p:txBody>
      </p:sp>
      <p:pic>
        <p:nvPicPr>
          <p:cNvPr id="5" name="Picture 4" descr="A person standing on a roof&#10;&#10;AI-generated content may be incorrect.">
            <a:extLst>
              <a:ext uri="{FF2B5EF4-FFF2-40B4-BE49-F238E27FC236}">
                <a16:creationId xmlns:a16="http://schemas.microsoft.com/office/drawing/2014/main" id="{070F8D96-780C-59E2-CE7D-3226805B7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28600"/>
            <a:ext cx="8013700" cy="2006600"/>
          </a:xfrm>
          <a:prstGeom prst="rect">
            <a:avLst/>
          </a:prstGeom>
        </p:spPr>
      </p:pic>
      <p:sp>
        <p:nvSpPr>
          <p:cNvPr id="6" name="Rectangle 5">
            <a:extLst>
              <a:ext uri="{FF2B5EF4-FFF2-40B4-BE49-F238E27FC236}">
                <a16:creationId xmlns:a16="http://schemas.microsoft.com/office/drawing/2014/main" id="{3C36DC0C-A4B4-ED79-C44D-BA203D164DA2}"/>
              </a:ext>
            </a:extLst>
          </p:cNvPr>
          <p:cNvSpPr/>
          <p:nvPr/>
        </p:nvSpPr>
        <p:spPr>
          <a:xfrm>
            <a:off x="10287000" y="1917700"/>
            <a:ext cx="939800" cy="317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3500" b="1" dirty="0"/>
          </a:p>
        </p:txBody>
      </p:sp>
      <p:sp>
        <p:nvSpPr>
          <p:cNvPr id="7" name="TextBox 6">
            <a:extLst>
              <a:ext uri="{FF2B5EF4-FFF2-40B4-BE49-F238E27FC236}">
                <a16:creationId xmlns:a16="http://schemas.microsoft.com/office/drawing/2014/main" id="{F72E5379-DD2D-076D-0A0E-3D32D65DBFFE}"/>
              </a:ext>
            </a:extLst>
          </p:cNvPr>
          <p:cNvSpPr txBox="1"/>
          <p:nvPr/>
        </p:nvSpPr>
        <p:spPr>
          <a:xfrm>
            <a:off x="10306050" y="1881257"/>
            <a:ext cx="901700" cy="707886"/>
          </a:xfrm>
          <a:prstGeom prst="rect">
            <a:avLst/>
          </a:prstGeom>
          <a:noFill/>
        </p:spPr>
        <p:txBody>
          <a:bodyPr wrap="square" rtlCol="0">
            <a:spAutoFit/>
          </a:bodyPr>
          <a:lstStyle/>
          <a:p>
            <a:r>
              <a:rPr lang="en-US" sz="4000" b="1" dirty="0"/>
              <a:t>****</a:t>
            </a:r>
          </a:p>
        </p:txBody>
      </p:sp>
    </p:spTree>
    <p:extLst>
      <p:ext uri="{BB962C8B-B14F-4D97-AF65-F5344CB8AC3E}">
        <p14:creationId xmlns:p14="http://schemas.microsoft.com/office/powerpoint/2010/main" val="22365539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6B45-59A7-C589-9ECA-BA4BE7D7D9F3}"/>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895B3C5E-7A9A-6673-E4FC-8C477DA7D7B2}"/>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75000"/>
                  </a:schemeClr>
                </a:solidFill>
              </a:ln>
            </a:endParaRPr>
          </a:p>
        </p:txBody>
      </p:sp>
      <p:sp>
        <p:nvSpPr>
          <p:cNvPr id="5" name="Content Placeholder 4">
            <a:extLst>
              <a:ext uri="{FF2B5EF4-FFF2-40B4-BE49-F238E27FC236}">
                <a16:creationId xmlns:a16="http://schemas.microsoft.com/office/drawing/2014/main" id="{FBFE3E85-F977-4917-D2F3-E64C503441F1}"/>
              </a:ext>
            </a:extLst>
          </p:cNvPr>
          <p:cNvSpPr>
            <a:spLocks noGrp="1"/>
          </p:cNvSpPr>
          <p:nvPr>
            <p:ph sz="quarter" idx="14"/>
          </p:nvPr>
        </p:nvSpPr>
        <p:spPr>
          <a:xfrm>
            <a:off x="5374639" y="1215074"/>
            <a:ext cx="6361131" cy="5007927"/>
          </a:xfrm>
        </p:spPr>
        <p:txBody>
          <a:bodyPr/>
          <a:lstStyle/>
          <a:p>
            <a:r>
              <a:rPr lang="en-US" sz="2500" dirty="0"/>
              <a:t>It is a </a:t>
            </a:r>
            <a:r>
              <a:rPr lang="en-US" sz="2500" b="1" dirty="0"/>
              <a:t>statistical regularization technique</a:t>
            </a:r>
            <a:r>
              <a:rPr lang="en-US" sz="2500" dirty="0"/>
              <a:t> that corrects overfitted training data on machine learning models.</a:t>
            </a:r>
          </a:p>
          <a:p>
            <a:endParaRPr lang="en-US" sz="2500" dirty="0"/>
          </a:p>
          <a:p>
            <a:endParaRPr lang="en-US" sz="2500" dirty="0"/>
          </a:p>
          <a:p>
            <a:r>
              <a:rPr lang="en-US" sz="2500" dirty="0"/>
              <a:t>Also known as </a:t>
            </a:r>
            <a:r>
              <a:rPr lang="en-US" sz="2500" b="1" dirty="0"/>
              <a:t>L2 Regularization</a:t>
            </a:r>
            <a:r>
              <a:rPr lang="en-US" sz="2500" dirty="0"/>
              <a:t>, it reduces errors by correcting </a:t>
            </a:r>
            <a:r>
              <a:rPr lang="en-US" sz="2500" b="1" dirty="0"/>
              <a:t>multicollinear variables </a:t>
            </a:r>
            <a:r>
              <a:rPr lang="en-US" sz="2500" dirty="0"/>
              <a:t>on regression analysis.</a:t>
            </a:r>
          </a:p>
          <a:p>
            <a:endParaRPr lang="en-US" dirty="0"/>
          </a:p>
          <a:p>
            <a:endParaRPr lang="en-US" dirty="0"/>
          </a:p>
          <a:p>
            <a:endParaRPr lang="en-US" dirty="0"/>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D71653C3-121B-4A4E-CA9F-B0C478273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Tree>
    <p:extLst>
      <p:ext uri="{BB962C8B-B14F-4D97-AF65-F5344CB8AC3E}">
        <p14:creationId xmlns:p14="http://schemas.microsoft.com/office/powerpoint/2010/main" val="15662912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0870-BFB7-244C-A1DB-9CF6DA0D7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32620-306A-BC3D-4BFD-EBC44A65201C}"/>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4717C685-C190-7844-9DC6-C4286BA95BBE}"/>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BB0AD00F-1811-E0EF-3386-941C5B785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pic>
        <p:nvPicPr>
          <p:cNvPr id="9" name="Content Placeholder 8" descr="A black and white text&#10;&#10;AI-generated content may be incorrect.">
            <a:extLst>
              <a:ext uri="{FF2B5EF4-FFF2-40B4-BE49-F238E27FC236}">
                <a16:creationId xmlns:a16="http://schemas.microsoft.com/office/drawing/2014/main" id="{A35293B9-0855-6533-90B6-62325A7D4216}"/>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5722432" y="2356220"/>
            <a:ext cx="6056819" cy="971180"/>
          </a:xfrm>
        </p:spPr>
      </p:pic>
      <p:sp>
        <p:nvSpPr>
          <p:cNvPr id="10" name="Content Placeholder 4">
            <a:extLst>
              <a:ext uri="{FF2B5EF4-FFF2-40B4-BE49-F238E27FC236}">
                <a16:creationId xmlns:a16="http://schemas.microsoft.com/office/drawing/2014/main" id="{2A94834E-1802-FE4F-0B25-552639210F87}"/>
              </a:ext>
            </a:extLst>
          </p:cNvPr>
          <p:cNvSpPr txBox="1">
            <a:spLocks/>
          </p:cNvSpPr>
          <p:nvPr/>
        </p:nvSpPr>
        <p:spPr>
          <a:xfrm>
            <a:off x="5397801" y="1318736"/>
            <a:ext cx="6184600"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An example of a standard multi-variable linear regression:</a:t>
            </a:r>
          </a:p>
          <a:p>
            <a:endParaRPr lang="en-US" dirty="0"/>
          </a:p>
          <a:p>
            <a:endParaRPr lang="en-US" dirty="0"/>
          </a:p>
          <a:p>
            <a:endParaRPr lang="en-US" dirty="0"/>
          </a:p>
          <a:p>
            <a:r>
              <a:rPr lang="en-US" sz="2500" dirty="0"/>
              <a:t>Y = dependent variable</a:t>
            </a:r>
          </a:p>
          <a:p>
            <a:r>
              <a:rPr lang="en-US" sz="2500" dirty="0"/>
              <a:t>X = independent variable</a:t>
            </a:r>
          </a:p>
          <a:p>
            <a:r>
              <a:rPr lang="en-US" sz="2500" dirty="0"/>
              <a:t>B = regression coefficient (Penalty term)</a:t>
            </a:r>
          </a:p>
          <a:p>
            <a:r>
              <a:rPr lang="en-US" sz="2500" dirty="0"/>
              <a:t>X</a:t>
            </a:r>
            <a:r>
              <a:rPr lang="en-US" sz="2500" baseline="-25000" dirty="0"/>
              <a:t>0 </a:t>
            </a:r>
            <a:r>
              <a:rPr lang="en-US" sz="2500" dirty="0"/>
              <a:t>= value of Y when X is zero</a:t>
            </a:r>
          </a:p>
        </p:txBody>
      </p:sp>
    </p:spTree>
    <p:extLst>
      <p:ext uri="{BB962C8B-B14F-4D97-AF65-F5344CB8AC3E}">
        <p14:creationId xmlns:p14="http://schemas.microsoft.com/office/powerpoint/2010/main" val="3661576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153D-25F5-5390-80D6-C905599AA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A5857-7B13-BBEA-1ADE-B795994D3425}"/>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B2195A76-B589-9F1D-46E9-3056D41BBE97}"/>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673F0AB4-B6B3-2748-F63A-41F3A3673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10882BF9-DB0F-65E5-E96F-36B71A4DE828}"/>
              </a:ext>
            </a:extLst>
          </p:cNvPr>
          <p:cNvSpPr txBox="1">
            <a:spLocks/>
          </p:cNvSpPr>
          <p:nvPr/>
        </p:nvSpPr>
        <p:spPr>
          <a:xfrm>
            <a:off x="5397800" y="1318736"/>
            <a:ext cx="6494601"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When developing prediction models, we must estimate the coefficients as they are not explicitly stated in the training data. Thus, we can use a standard </a:t>
            </a:r>
            <a:r>
              <a:rPr lang="en-US" sz="2500" b="1" dirty="0"/>
              <a:t>Ordinary Least Squares</a:t>
            </a:r>
            <a:r>
              <a:rPr lang="en-US" sz="2500" dirty="0"/>
              <a:t> (OLS) matrix coefficient estimator:</a:t>
            </a:r>
          </a:p>
        </p:txBody>
      </p:sp>
      <p:pic>
        <p:nvPicPr>
          <p:cNvPr id="6" name="Content Placeholder 5" descr="A black text with a white background&#10;&#10;AI-generated content may be incorrect.">
            <a:extLst>
              <a:ext uri="{FF2B5EF4-FFF2-40B4-BE49-F238E27FC236}">
                <a16:creationId xmlns:a16="http://schemas.microsoft.com/office/drawing/2014/main" id="{7EB8B26D-66A9-A79A-EA9A-F39319C6843C}"/>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6687970" y="4199199"/>
            <a:ext cx="3553321" cy="1190791"/>
          </a:xfrm>
        </p:spPr>
      </p:pic>
    </p:spTree>
    <p:extLst>
      <p:ext uri="{BB962C8B-B14F-4D97-AF65-F5344CB8AC3E}">
        <p14:creationId xmlns:p14="http://schemas.microsoft.com/office/powerpoint/2010/main" val="4155577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0870-BFB7-244C-A1DB-9CF6DA0D7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32620-306A-BC3D-4BFD-EBC44A65201C}"/>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4717C685-C190-7844-9DC6-C4286BA95BBE}"/>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BB0AD00F-1811-E0EF-3386-941C5B785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2A94834E-1802-FE4F-0B25-552639210F87}"/>
              </a:ext>
            </a:extLst>
          </p:cNvPr>
          <p:cNvSpPr txBox="1">
            <a:spLocks/>
          </p:cNvSpPr>
          <p:nvPr/>
        </p:nvSpPr>
        <p:spPr>
          <a:xfrm>
            <a:off x="5397800" y="1318736"/>
            <a:ext cx="6494601"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dirty="0"/>
              <a:t>Residual Sum of Squared </a:t>
            </a:r>
            <a:r>
              <a:rPr lang="en-US" sz="2500" dirty="0"/>
              <a:t>(RSS), measures how well a linear regression model accurately matches the training data. It is represented by the following formula:</a:t>
            </a:r>
          </a:p>
        </p:txBody>
      </p:sp>
      <p:pic>
        <p:nvPicPr>
          <p:cNvPr id="14" name="Content Placeholder 13" descr="A mathematical equation with numbers and symbols&#10;&#10;AI-generated content may be incorrect.">
            <a:extLst>
              <a:ext uri="{FF2B5EF4-FFF2-40B4-BE49-F238E27FC236}">
                <a16:creationId xmlns:a16="http://schemas.microsoft.com/office/drawing/2014/main" id="{53546A0A-0E09-E1DF-AD1B-314865A2F8F2}"/>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7238253" y="3651250"/>
            <a:ext cx="2813693" cy="1493837"/>
          </a:xfrm>
        </p:spPr>
      </p:pic>
    </p:spTree>
    <p:extLst>
      <p:ext uri="{BB962C8B-B14F-4D97-AF65-F5344CB8AC3E}">
        <p14:creationId xmlns:p14="http://schemas.microsoft.com/office/powerpoint/2010/main" val="3623476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B9B6-27C7-8231-475A-B3AE894B79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F7120-863E-3845-0DEC-75F481D3EBC3}"/>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EB67D913-2E37-082F-33F0-E185F79F4CAC}"/>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4DB6D8EF-4DE8-1E4A-4AAD-0854627FF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06D4D2D3-A549-BE9C-1388-768225F6ACEB}"/>
              </a:ext>
            </a:extLst>
          </p:cNvPr>
          <p:cNvSpPr txBox="1">
            <a:spLocks/>
          </p:cNvSpPr>
          <p:nvPr/>
        </p:nvSpPr>
        <p:spPr>
          <a:xfrm>
            <a:off x="5397800" y="1318736"/>
            <a:ext cx="6494601"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b="1" dirty="0"/>
              <a:t>Ridge Regression </a:t>
            </a:r>
            <a:r>
              <a:rPr lang="en-US" sz="2500" dirty="0"/>
              <a:t>corrects high-value coefficients by introducing a penalty into the RSS function.</a:t>
            </a:r>
          </a:p>
        </p:txBody>
      </p:sp>
      <p:pic>
        <p:nvPicPr>
          <p:cNvPr id="6" name="Content Placeholder 5" descr="A black text with letters and numbers&#10;&#10;AI-generated content may be incorrect.">
            <a:extLst>
              <a:ext uri="{FF2B5EF4-FFF2-40B4-BE49-F238E27FC236}">
                <a16:creationId xmlns:a16="http://schemas.microsoft.com/office/drawing/2014/main" id="{CBC24CB1-6B3E-C572-E75E-998987E429D1}"/>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5540743" y="3159814"/>
            <a:ext cx="6208713" cy="1325770"/>
          </a:xfrm>
        </p:spPr>
      </p:pic>
    </p:spTree>
    <p:extLst>
      <p:ext uri="{BB962C8B-B14F-4D97-AF65-F5344CB8AC3E}">
        <p14:creationId xmlns:p14="http://schemas.microsoft.com/office/powerpoint/2010/main" val="3848057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11FB-8C0E-1F1B-2913-D325AB1424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2AECAF-9419-877F-EC85-5A26D996970C}"/>
              </a:ext>
            </a:extLst>
          </p:cNvPr>
          <p:cNvSpPr>
            <a:spLocks noGrp="1"/>
          </p:cNvSpPr>
          <p:nvPr>
            <p:ph type="title"/>
          </p:nvPr>
        </p:nvSpPr>
        <p:spPr>
          <a:xfrm>
            <a:off x="342900" y="364013"/>
            <a:ext cx="6795471" cy="783274"/>
          </a:xfrm>
        </p:spPr>
        <p:txBody>
          <a:bodyPr>
            <a:normAutofit/>
          </a:bodyPr>
          <a:lstStyle/>
          <a:p>
            <a:r>
              <a:rPr lang="en-US" sz="4000" dirty="0"/>
              <a:t>What is Ridge Regression?</a:t>
            </a:r>
          </a:p>
        </p:txBody>
      </p:sp>
      <p:sp>
        <p:nvSpPr>
          <p:cNvPr id="8" name="Rectangle 7">
            <a:extLst>
              <a:ext uri="{FF2B5EF4-FFF2-40B4-BE49-F238E27FC236}">
                <a16:creationId xmlns:a16="http://schemas.microsoft.com/office/drawing/2014/main" id="{B9E8D1EA-BD43-E123-2F67-E6E5740A815B}"/>
              </a:ext>
            </a:extLst>
          </p:cNvPr>
          <p:cNvSpPr/>
          <p:nvPr/>
        </p:nvSpPr>
        <p:spPr>
          <a:xfrm>
            <a:off x="5180631" y="1079500"/>
            <a:ext cx="6795470" cy="5143501"/>
          </a:xfrm>
          <a:prstGeom prst="rect">
            <a:avLst/>
          </a:prstGeom>
          <a:solidFill>
            <a:schemeClr val="accent2"/>
          </a:solidFill>
          <a:ln w="127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75000"/>
                  </a:schemeClr>
                </a:solidFill>
              </a:ln>
            </a:endParaRPr>
          </a:p>
        </p:txBody>
      </p:sp>
      <p:pic>
        <p:nvPicPr>
          <p:cNvPr id="7" name="Picture 6" descr="A monkey standing on a ledge with a body of water in the background&#10;&#10;AI-generated content may be incorrect.">
            <a:extLst>
              <a:ext uri="{FF2B5EF4-FFF2-40B4-BE49-F238E27FC236}">
                <a16:creationId xmlns:a16="http://schemas.microsoft.com/office/drawing/2014/main" id="{66E06E77-2920-F222-1CA4-93F6328EC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1930400"/>
            <a:ext cx="4503293" cy="2997200"/>
          </a:xfrm>
          <a:prstGeom prst="rect">
            <a:avLst/>
          </a:prstGeom>
        </p:spPr>
      </p:pic>
      <p:sp>
        <p:nvSpPr>
          <p:cNvPr id="10" name="Content Placeholder 4">
            <a:extLst>
              <a:ext uri="{FF2B5EF4-FFF2-40B4-BE49-F238E27FC236}">
                <a16:creationId xmlns:a16="http://schemas.microsoft.com/office/drawing/2014/main" id="{19C187F0-99D9-0BFC-0A90-B7746C3E13FB}"/>
              </a:ext>
            </a:extLst>
          </p:cNvPr>
          <p:cNvSpPr txBox="1">
            <a:spLocks/>
          </p:cNvSpPr>
          <p:nvPr/>
        </p:nvSpPr>
        <p:spPr>
          <a:xfrm>
            <a:off x="5397800" y="1318736"/>
            <a:ext cx="6494601" cy="500792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The penalty is inserted at the end of the RSS function. Its effect on the model is controlled by the hyperparameter lambda</a:t>
            </a:r>
          </a:p>
        </p:txBody>
      </p:sp>
      <p:pic>
        <p:nvPicPr>
          <p:cNvPr id="9" name="Content Placeholder 8" descr="A mathematical equation with numbers and symbols&#10;&#10;AI-generated content may be incorrect.">
            <a:extLst>
              <a:ext uri="{FF2B5EF4-FFF2-40B4-BE49-F238E27FC236}">
                <a16:creationId xmlns:a16="http://schemas.microsoft.com/office/drawing/2014/main" id="{37DA6730-FB99-357C-86DD-7DB189B87750}"/>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6537920" y="3429000"/>
            <a:ext cx="4080892" cy="1493837"/>
          </a:xfrm>
        </p:spPr>
      </p:pic>
    </p:spTree>
    <p:extLst>
      <p:ext uri="{BB962C8B-B14F-4D97-AF65-F5344CB8AC3E}">
        <p14:creationId xmlns:p14="http://schemas.microsoft.com/office/powerpoint/2010/main" val="419769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Modern Minimalist">
  <a:themeElements>
    <a:clrScheme name="Custom 1">
      <a:dk1>
        <a:srgbClr val="292929"/>
      </a:dk1>
      <a:lt1>
        <a:srgbClr val="E6E6E6"/>
      </a:lt1>
      <a:dk2>
        <a:srgbClr val="2C3932"/>
      </a:dk2>
      <a:lt2>
        <a:srgbClr val="FDF6EA"/>
      </a:lt2>
      <a:accent1>
        <a:srgbClr val="ECEDE7"/>
      </a:accent1>
      <a:accent2>
        <a:srgbClr val="C5C1B3"/>
      </a:accent2>
      <a:accent3>
        <a:srgbClr val="757569"/>
      </a:accent3>
      <a:accent4>
        <a:srgbClr val="5D5149"/>
      </a:accent4>
      <a:accent5>
        <a:srgbClr val="25282B"/>
      </a:accent5>
      <a:accent6>
        <a:srgbClr val="757D79"/>
      </a:accent6>
      <a:hlink>
        <a:srgbClr val="7C766E"/>
      </a:hlink>
      <a:folHlink>
        <a:srgbClr val="7F8169"/>
      </a:folHlink>
    </a:clrScheme>
    <a:fontScheme name="Custom 8">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Minimalist_Marketing Presentation_win32_LW_V6" id="{70229D66-EA02-4DE5-9E7A-A81FB350668D}" vid="{2C76397A-E228-4974-9770-9698963C21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D4D0C1-2294-4FB1-A70A-F8864DFE586D}">
  <ds:schemaRefs>
    <ds:schemaRef ds:uri="http://schemas.microsoft.com/sharepoint/v3/contenttype/forms"/>
  </ds:schemaRefs>
</ds:datastoreItem>
</file>

<file path=customXml/itemProps2.xml><?xml version="1.0" encoding="utf-8"?>
<ds:datastoreItem xmlns:ds="http://schemas.openxmlformats.org/officeDocument/2006/customXml" ds:itemID="{94F07B20-79A7-4533-8271-E8F0A8690F70}">
  <ds:schemaRefs>
    <ds:schemaRef ds:uri="71af3243-3dd4-4a8d-8c0d-dd76da1f02a5"/>
    <ds:schemaRef ds:uri="http://schemas.openxmlformats.org/package/2006/metadata/core-properties"/>
    <ds:schemaRef ds:uri="16c05727-aa75-4e4a-9b5f-8a80a1165891"/>
    <ds:schemaRef ds:uri="http://purl.org/dc/terms/"/>
    <ds:schemaRef ds:uri="http://schemas.microsoft.com/office/infopath/2007/PartnerControls"/>
    <ds:schemaRef ds:uri="http://schemas.microsoft.com/office/2006/documentManagement/types"/>
    <ds:schemaRef ds:uri="http://purl.org/dc/dcmitype/"/>
    <ds:schemaRef ds:uri="230e9df3-be65-4c73-a93b-d1236ebd677e"/>
    <ds:schemaRef ds:uri="http://schemas.microsoft.com/sharepoint/v3"/>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CECBDF24-F1CF-4FAC-955B-29E6C6CD16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B&amp;W minimalist marketing presentation</Template>
  <TotalTime>693</TotalTime>
  <Words>3082</Words>
  <Application>Microsoft Office PowerPoint</Application>
  <PresentationFormat>Widescreen</PresentationFormat>
  <Paragraphs>239</Paragraphs>
  <Slides>37</Slides>
  <Notes>28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Amasis MT Pro Black</vt:lpstr>
      <vt:lpstr>Aptos</vt:lpstr>
      <vt:lpstr>Arial</vt:lpstr>
      <vt:lpstr>Raleway</vt:lpstr>
      <vt:lpstr>Modern Minimalist</vt:lpstr>
      <vt:lpstr>PowerPoint Presentation</vt:lpstr>
      <vt:lpstr>Topic 4:  Regularization – Ridge vs. Lasso</vt:lpstr>
      <vt:lpstr>Agenda For Today:</vt:lpstr>
      <vt:lpstr>What is Ridge Regression?</vt:lpstr>
      <vt:lpstr>What is Ridge Regression?</vt:lpstr>
      <vt:lpstr>What is Ridge Regression?</vt:lpstr>
      <vt:lpstr>What is Ridge Regression?</vt:lpstr>
      <vt:lpstr>What is Ridge Regression?</vt:lpstr>
      <vt:lpstr>What is Ridge Regression?</vt:lpstr>
      <vt:lpstr>What is Lasso Regression?</vt:lpstr>
      <vt:lpstr>What is Lasso Regression?</vt:lpstr>
      <vt:lpstr>What is Lasso Regression?</vt:lpstr>
      <vt:lpstr>What is Lasso Regression?</vt:lpstr>
      <vt:lpstr>What is Lasso Regression?</vt:lpstr>
      <vt:lpstr>Quote</vt:lpstr>
      <vt:lpstr>Ridge VS Lasso Regression</vt:lpstr>
      <vt:lpstr>Quote</vt:lpstr>
      <vt:lpstr>Quote</vt:lpstr>
      <vt:lpstr>Quote</vt:lpstr>
      <vt:lpstr>Quote</vt:lpstr>
      <vt:lpstr>Quote</vt:lpstr>
      <vt:lpstr>Quote</vt:lpstr>
      <vt:lpstr>Quote</vt:lpstr>
      <vt:lpstr>Ridge regression and its applications in genetic studies</vt:lpstr>
      <vt:lpstr>Fig 1. Diagnostic plots for the riboflavin production data set.</vt:lpstr>
      <vt:lpstr>Fig 3. Bivariate boxplot of the riboflavin production data set for effective genes.</vt:lpstr>
      <vt:lpstr>Table 1. Evaluation of proposed estimators for the riboflavin production data set.</vt:lpstr>
      <vt:lpstr>Fig 6. The diagram of GCV and its counter plot versus k and d for the simulated data set.</vt:lpstr>
      <vt:lpstr>Fig 7. Comparison between F test and RRB test for the non-sparse case (left diagram) and sparse case (right diagram) with γ = 0.95, n = 180, p = 120 and CS = 40%.</vt:lpstr>
      <vt:lpstr>Efficient Prediction of Cardiovascular Disease Using Machine Learning Algorithms With Relief and LASSO Feature Selection Techniques</vt:lpstr>
      <vt:lpstr>FIGURE 1. Working diagram of proposed model.</vt:lpstr>
      <vt:lpstr>PowerPoint Presentation</vt:lpstr>
      <vt:lpstr>PowerPoint Presentation</vt:lpstr>
      <vt:lpstr>FIGURE 2. Suitable application of proposed model.</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Silver Wolf</dc:creator>
  <cp:lastModifiedBy>Silver Wolf</cp:lastModifiedBy>
  <cp:revision>6</cp:revision>
  <dcterms:created xsi:type="dcterms:W3CDTF">2025-10-06T10:11:24Z</dcterms:created>
  <dcterms:modified xsi:type="dcterms:W3CDTF">2025-10-08T17:38:51Z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